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42"/>
  </p:notesMasterIdLst>
  <p:handoutMasterIdLst>
    <p:handoutMasterId r:id="rId43"/>
  </p:handoutMasterIdLst>
  <p:sldIdLst>
    <p:sldId id="416" r:id="rId2"/>
    <p:sldId id="453" r:id="rId3"/>
    <p:sldId id="449" r:id="rId4"/>
    <p:sldId id="508" r:id="rId5"/>
    <p:sldId id="429" r:id="rId6"/>
    <p:sldId id="473" r:id="rId7"/>
    <p:sldId id="512" r:id="rId8"/>
    <p:sldId id="515" r:id="rId9"/>
    <p:sldId id="517" r:id="rId10"/>
    <p:sldId id="450" r:id="rId11"/>
    <p:sldId id="479" r:id="rId12"/>
    <p:sldId id="483" r:id="rId13"/>
    <p:sldId id="480" r:id="rId14"/>
    <p:sldId id="484" r:id="rId15"/>
    <p:sldId id="487" r:id="rId16"/>
    <p:sldId id="486" r:id="rId17"/>
    <p:sldId id="565" r:id="rId18"/>
    <p:sldId id="560" r:id="rId19"/>
    <p:sldId id="572" r:id="rId20"/>
    <p:sldId id="559" r:id="rId21"/>
    <p:sldId id="491" r:id="rId22"/>
    <p:sldId id="494" r:id="rId23"/>
    <p:sldId id="498" r:id="rId24"/>
    <p:sldId id="499" r:id="rId25"/>
    <p:sldId id="451" r:id="rId26"/>
    <p:sldId id="566" r:id="rId27"/>
    <p:sldId id="567" r:id="rId28"/>
    <p:sldId id="568" r:id="rId29"/>
    <p:sldId id="569" r:id="rId30"/>
    <p:sldId id="570" r:id="rId31"/>
    <p:sldId id="571" r:id="rId32"/>
    <p:sldId id="530" r:id="rId33"/>
    <p:sldId id="531" r:id="rId34"/>
    <p:sldId id="501" r:id="rId35"/>
    <p:sldId id="534" r:id="rId36"/>
    <p:sldId id="536" r:id="rId37"/>
    <p:sldId id="537" r:id="rId38"/>
    <p:sldId id="543" r:id="rId39"/>
    <p:sldId id="540" r:id="rId40"/>
    <p:sldId id="448" r:id="rId41"/>
  </p:sldIdLst>
  <p:sldSz cx="10160000" cy="7620000"/>
  <p:notesSz cx="9309100" cy="69548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47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8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439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579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726" algn="l" defTabSz="914286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2870" algn="l" defTabSz="914286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016" algn="l" defTabSz="914286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160" algn="l" defTabSz="914286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55" autoAdjust="0"/>
  </p:normalViewPr>
  <p:slideViewPr>
    <p:cSldViewPr>
      <p:cViewPr>
        <p:scale>
          <a:sx n="68" d="100"/>
          <a:sy n="68" d="100"/>
        </p:scale>
        <p:origin x="4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0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7F6D785C-D92C-4A43-946E-430388725E20}" type="datetimeFigureOut">
              <a:rPr lang="en-US"/>
              <a:pPr>
                <a:defRPr/>
              </a:pPr>
              <a:t>1/12/2017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05889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05889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CBAF8FEB-0EA0-42DB-AF93-2374F2CEDF8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6021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F43F65BC-5FBA-4505-862C-F1EE5C2DB266}" type="datetimeFigureOut">
              <a:rPr lang="en-US" smtClean="0"/>
              <a:pPr/>
              <a:t>1/12/2017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7825" y="522288"/>
            <a:ext cx="3475038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03548"/>
            <a:ext cx="7447280" cy="3129677"/>
          </a:xfrm>
          <a:prstGeom prst="rect">
            <a:avLst/>
          </a:prstGeom>
        </p:spPr>
        <p:txBody>
          <a:bodyPr vert="horz" lIns="92930" tIns="46465" rIns="92930" bIns="464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5889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05889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E37D4ED6-BDE7-4987-A124-0A701FD211F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2219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9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9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4ED6-BDE7-4987-A124-0A701FD211FD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4054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780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0870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4914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4ED6-BDE7-4987-A124-0A701FD211FD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8418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4ED6-BDE7-4987-A124-0A701FD211FD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8418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4901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7712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4ED6-BDE7-4987-A124-0A701FD211FD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4710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900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3097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3076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219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08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4337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131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7747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6D41-9F65-4B44-98E7-9BB0F6786935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27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92668" y="1524000"/>
            <a:ext cx="8724053" cy="2032000"/>
          </a:xfrm>
          <a:ln>
            <a:noFill/>
          </a:ln>
        </p:spPr>
        <p:txBody>
          <a:bodyPr vert="horz" tIns="0" rIns="203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92667" y="3587262"/>
            <a:ext cx="8727440" cy="1947333"/>
          </a:xfrm>
        </p:spPr>
        <p:txBody>
          <a:bodyPr lIns="0" rIns="20320"/>
          <a:lstStyle>
            <a:lvl1pPr marL="0" marR="50795" indent="0" algn="r">
              <a:buNone/>
              <a:defRPr>
                <a:solidFill>
                  <a:schemeClr val="tx1"/>
                </a:solidFill>
              </a:defRPr>
            </a:lvl1pPr>
            <a:lvl2pPr marL="507955" indent="0" algn="ctr">
              <a:buNone/>
            </a:lvl2pPr>
            <a:lvl3pPr marL="1015910" indent="0" algn="ctr">
              <a:buNone/>
            </a:lvl3pPr>
            <a:lvl4pPr marL="1523865" indent="0" algn="ctr">
              <a:buNone/>
            </a:lvl4pPr>
            <a:lvl5pPr marL="2031820" indent="0" algn="ctr">
              <a:buNone/>
            </a:lvl5pPr>
            <a:lvl6pPr marL="2539775" indent="0" algn="ctr">
              <a:buNone/>
            </a:lvl6pPr>
            <a:lvl7pPr marL="3047730" indent="0" algn="ctr">
              <a:buNone/>
            </a:lvl7pPr>
            <a:lvl8pPr marL="3555680" indent="0" algn="ctr">
              <a:buNone/>
            </a:lvl8pPr>
            <a:lvl9pPr marL="4063635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CFDCC-D8C7-4058-AE49-00F831634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BD0CA-6692-4BBA-804F-D030AFF486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016007"/>
            <a:ext cx="2286000" cy="5790848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1016007"/>
            <a:ext cx="6688667" cy="5790848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07949-E718-4D13-93C5-DBDD8675FC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D8012D-F19F-44F0-A227-C617BA53FB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280" y="1463040"/>
            <a:ext cx="8636000" cy="1513840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9280" y="3005182"/>
            <a:ext cx="8636000" cy="1677458"/>
          </a:xfrm>
        </p:spPr>
        <p:txBody>
          <a:bodyPr lIns="50795" rIns="50795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65B89-A79B-4B40-B1F5-DB3A946B7C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0"/>
            <a:ext cx="9144000" cy="1270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2133428"/>
            <a:ext cx="4487333" cy="4927600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9" y="2133428"/>
            <a:ext cx="4487333" cy="4927600"/>
          </a:xfrm>
        </p:spPr>
        <p:txBody>
          <a:bodyPr/>
          <a:lstStyle>
            <a:lvl1pPr>
              <a:defRPr sz="29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D6C94-2922-47FA-86A6-81AC6BD77B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0"/>
            <a:ext cx="9144000" cy="1270000"/>
          </a:xfrm>
        </p:spPr>
        <p:txBody>
          <a:bodyPr tIns="50795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061389"/>
            <a:ext cx="4489098" cy="732613"/>
          </a:xfrm>
        </p:spPr>
        <p:txBody>
          <a:bodyPr lIns="50795" tIns="0" rIns="50795" bIns="0" anchor="ctr">
            <a:noAutofit/>
          </a:bodyPr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61148" y="2066406"/>
            <a:ext cx="4490861" cy="727603"/>
          </a:xfrm>
        </p:spPr>
        <p:txBody>
          <a:bodyPr lIns="50795" tIns="0" rIns="50795" bIns="0" anchor="ctr"/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94000"/>
            <a:ext cx="4489098" cy="427302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8" y="2794000"/>
            <a:ext cx="4490861" cy="427302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2AA70-DDED-4768-BD1C-A6112773DE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782320"/>
            <a:ext cx="9228667" cy="1270000"/>
          </a:xfrm>
        </p:spPr>
        <p:txBody>
          <a:bodyPr vert="horz" tIns="5079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D1FA05-56E3-4AA2-BAFC-AB983F4D66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F0C46-CF03-483F-A474-89DFA43A9C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71502"/>
            <a:ext cx="3048000" cy="1291167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62000" y="1862667"/>
            <a:ext cx="3048000" cy="5080000"/>
          </a:xfrm>
        </p:spPr>
        <p:txBody>
          <a:bodyPr lIns="20320" rIns="20320"/>
          <a:lstStyle>
            <a:lvl1pPr marL="0" indent="0" algn="l">
              <a:buNone/>
              <a:defRPr sz="16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72278" y="1862667"/>
            <a:ext cx="5679722" cy="5080000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700"/>
            </a:lvl3pPr>
            <a:lvl4pPr>
              <a:defRPr sz="22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75E17-B3D6-485E-95B8-F93768215F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517503" y="1231197"/>
            <a:ext cx="5842000" cy="45720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5" tIns="50795" rIns="101595" bIns="50795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893482" y="5955299"/>
            <a:ext cx="172720" cy="17272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5" tIns="50795" rIns="101595" bIns="50795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307777"/>
            <a:ext cx="2458720" cy="1758468"/>
          </a:xfrm>
        </p:spPr>
        <p:txBody>
          <a:bodyPr vert="horz" lIns="50795" tIns="50795" rIns="50795" bIns="50795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8" y="3143094"/>
            <a:ext cx="2455333" cy="2421467"/>
          </a:xfrm>
        </p:spPr>
        <p:txBody>
          <a:bodyPr lIns="71115" rIns="50795" bIns="50795" anchor="t"/>
          <a:lstStyle>
            <a:lvl1pPr marL="0" indent="0" algn="l">
              <a:spcBef>
                <a:spcPts val="278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74669" y="7062614"/>
            <a:ext cx="677333" cy="405694"/>
          </a:xfrm>
        </p:spPr>
        <p:txBody>
          <a:bodyPr/>
          <a:lstStyle/>
          <a:p>
            <a:pPr>
              <a:defRPr/>
            </a:pPr>
            <a:fld id="{D113B744-F489-4F15-BDD5-4F9207680D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873103" y="1332797"/>
            <a:ext cx="5130800" cy="43688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6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584" y="6462890"/>
            <a:ext cx="10181167" cy="1157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595" tIns="50795" rIns="101595" bIns="50795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868333" y="6910926"/>
            <a:ext cx="5291667" cy="70908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595" tIns="50795" rIns="101595" bIns="50795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584" y="-7938"/>
            <a:ext cx="10181167" cy="1157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595" tIns="50795" rIns="101595" bIns="50795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868333" y="-7928"/>
            <a:ext cx="5291667" cy="70908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595" tIns="50795" rIns="101595" bIns="50795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08000" y="782320"/>
            <a:ext cx="9144000" cy="1270000"/>
          </a:xfrm>
          <a:prstGeom prst="rect">
            <a:avLst/>
          </a:prstGeom>
        </p:spPr>
        <p:txBody>
          <a:bodyPr vert="horz" lIns="0" tIns="50795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508000" y="2150533"/>
            <a:ext cx="9144000" cy="4876800"/>
          </a:xfrm>
          <a:prstGeom prst="rect">
            <a:avLst/>
          </a:prstGeom>
        </p:spPr>
        <p:txBody>
          <a:bodyPr vert="horz" lIns="101595" tIns="50795" rIns="101595" bIns="50795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8002" y="7062614"/>
            <a:ext cx="2370667" cy="40569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963339" y="7062614"/>
            <a:ext cx="3725333" cy="40569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805333" y="7062614"/>
            <a:ext cx="846667" cy="40569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BB7A1E5-88DA-4395-9281-E5F2FECBEA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1130" y="224898"/>
            <a:ext cx="10200609" cy="72136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1" latinLnBrk="0" hangingPunct="1">
        <a:spcBef>
          <a:spcPct val="0"/>
        </a:spcBef>
        <a:buNone/>
        <a:defRPr kumimoji="0" sz="56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04774" indent="-304774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1136" indent="-27429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10" indent="-27429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20680" indent="-23366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454" indent="-23366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30226" indent="-23366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409" indent="-20318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38181" indent="-203182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53" indent="-20318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79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318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477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556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636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666860"/>
            <a:ext cx="9144000" cy="2571768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900" b="1" dirty="0" smtClean="0">
                <a:solidFill>
                  <a:schemeClr val="tx1"/>
                </a:solidFill>
                <a:latin typeface="Baskerville Old Face" pitchFamily="18" charset="0"/>
              </a:rPr>
              <a:t>Strengthening of damaged PSC bridge girders with Carbon Fibre Reinforced Polymer “CFRP” System</a:t>
            </a:r>
            <a:r>
              <a:rPr lang="en-IN" sz="4000" dirty="0" smtClean="0"/>
              <a:t/>
            </a:r>
            <a:br>
              <a:rPr lang="en-IN" sz="4000" dirty="0" smtClean="0"/>
            </a:br>
            <a:endParaRPr lang="en-US" sz="4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 rot="10800000" flipV="1">
            <a:off x="3812344" y="5682208"/>
            <a:ext cx="6103069" cy="1036005"/>
          </a:xfrm>
          <a:prstGeom prst="rect">
            <a:avLst/>
          </a:prstGeom>
        </p:spPr>
        <p:txBody>
          <a:bodyPr vert="horz" lIns="0" tIns="50795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94182" y="5538192"/>
            <a:ext cx="5510218" cy="1180022"/>
          </a:xfrm>
          <a:prstGeom prst="rect">
            <a:avLst/>
          </a:prstGeom>
        </p:spPr>
        <p:txBody>
          <a:bodyPr vert="horz" lIns="0" tIns="50795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dirty="0" smtClean="0">
                <a:latin typeface="+mn-lt"/>
              </a:rPr>
              <a:t>S. N </a:t>
            </a:r>
            <a:r>
              <a:rPr lang="en-US" sz="2800" b="1" dirty="0" err="1" smtClean="0">
                <a:latin typeface="+mn-lt"/>
              </a:rPr>
              <a:t>Agarwal</a:t>
            </a:r>
            <a:r>
              <a:rPr lang="en-US" sz="2800" b="1" dirty="0" smtClean="0">
                <a:latin typeface="+mn-lt"/>
              </a:rPr>
              <a:t>, GM/SER</a:t>
            </a:r>
          </a:p>
          <a:p>
            <a:pPr fontAlgn="auto">
              <a:spcAft>
                <a:spcPts val="0"/>
              </a:spcAft>
            </a:pPr>
            <a:r>
              <a:rPr lang="en-US" sz="2800" b="1" dirty="0" smtClean="0">
                <a:latin typeface="+mn-lt"/>
              </a:rPr>
              <a:t>K. C Swami, CBE/WR</a:t>
            </a:r>
          </a:p>
          <a:p>
            <a:pPr fontAlgn="auto">
              <a:spcAft>
                <a:spcPts val="0"/>
              </a:spcAft>
            </a:pPr>
            <a:r>
              <a:rPr lang="en-US" sz="2800" b="1" dirty="0" err="1" smtClean="0">
                <a:latin typeface="+mn-lt"/>
              </a:rPr>
              <a:t>Avinash</a:t>
            </a:r>
            <a:r>
              <a:rPr lang="en-US" sz="2800" b="1" dirty="0" smtClean="0">
                <a:latin typeface="+mn-lt"/>
              </a:rPr>
              <a:t> Kumar, Dy. CE/D/WR</a:t>
            </a:r>
            <a:endParaRPr lang="en-US" sz="2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8D97-4084-4C93-BB1C-796C473C4BAC}" type="slidenum">
              <a:rPr lang="en-IN" smtClean="0"/>
              <a:pPr/>
              <a:t>10</a:t>
            </a:fld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8000" y="497632"/>
            <a:ext cx="9144000" cy="72008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Baskerville Old Face" pitchFamily="18" charset="0"/>
              </a:rPr>
              <a:t>Method of Strengthening</a:t>
            </a:r>
            <a:endParaRPr lang="en-US" sz="3600" b="1" dirty="0">
              <a:latin typeface="Baskerville Old Face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8000" y="1505744"/>
            <a:ext cx="9144000" cy="552158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sz="2800" u="sng" dirty="0" smtClean="0">
                <a:latin typeface="Baskerville Old Face" pitchFamily="18" charset="0"/>
              </a:rPr>
              <a:t>Preparatory Work</a:t>
            </a:r>
          </a:p>
          <a:p>
            <a:pPr marL="514350" indent="-514350">
              <a:buAutoNum type="romanLcParenBoth"/>
            </a:pPr>
            <a:r>
              <a:rPr lang="en-US" sz="2000" dirty="0" smtClean="0">
                <a:latin typeface="Baskerville Old Face" pitchFamily="18" charset="0"/>
              </a:rPr>
              <a:t>Repair of corrosion related deterioration</a:t>
            </a:r>
          </a:p>
          <a:p>
            <a:pPr marL="514350" indent="-514350">
              <a:buAutoNum type="romanLcParenBoth"/>
            </a:pPr>
            <a:r>
              <a:rPr lang="en-US" sz="2000" dirty="0" smtClean="0">
                <a:latin typeface="Baskerville Old Face" pitchFamily="18" charset="0"/>
              </a:rPr>
              <a:t>Patch Repair using Polymer Modified Mortar</a:t>
            </a:r>
          </a:p>
          <a:p>
            <a:pPr marL="514350" indent="-514350">
              <a:buAutoNum type="romanLcParenBoth"/>
            </a:pPr>
            <a:r>
              <a:rPr lang="en-US" sz="2000" dirty="0" smtClean="0">
                <a:latin typeface="Baskerville Old Face" pitchFamily="18" charset="0"/>
              </a:rPr>
              <a:t>Epoxy Grouting – Pressure injection of cracks</a:t>
            </a:r>
          </a:p>
          <a:p>
            <a:pPr marL="514350" indent="-514350">
              <a:buNone/>
            </a:pPr>
            <a:endParaRPr lang="en-US" sz="2000" dirty="0" smtClean="0">
              <a:latin typeface="Baskerville Old Face" pitchFamily="18" charset="0"/>
            </a:endParaRPr>
          </a:p>
          <a:p>
            <a:pPr marL="514350" indent="-514350">
              <a:buNone/>
            </a:pPr>
            <a:r>
              <a:rPr lang="en-US" sz="2800" u="sng" dirty="0" smtClean="0">
                <a:latin typeface="Baskerville Old Face" pitchFamily="18" charset="0"/>
              </a:rPr>
              <a:t>Installation of CFRP System</a:t>
            </a:r>
          </a:p>
          <a:p>
            <a:pPr marL="514350" indent="-514350">
              <a:buNone/>
            </a:pPr>
            <a:r>
              <a:rPr lang="en-US" sz="2000" dirty="0" smtClean="0">
                <a:latin typeface="Baskerville Old Face" pitchFamily="18" charset="0"/>
              </a:rPr>
              <a:t>(</a:t>
            </a:r>
            <a:r>
              <a:rPr lang="en-US" sz="2000" dirty="0" err="1" smtClean="0">
                <a:latin typeface="Baskerville Old Face" pitchFamily="18" charset="0"/>
              </a:rPr>
              <a:t>i</a:t>
            </a:r>
            <a:r>
              <a:rPr lang="en-US" sz="2000" dirty="0" smtClean="0">
                <a:latin typeface="Baskerville Old Face" pitchFamily="18" charset="0"/>
              </a:rPr>
              <a:t>)    </a:t>
            </a:r>
            <a:r>
              <a:rPr lang="en-US" sz="2000" dirty="0" err="1" smtClean="0">
                <a:latin typeface="Baskerville Old Face" pitchFamily="18" charset="0"/>
              </a:rPr>
              <a:t>Prestressed</a:t>
            </a:r>
            <a:r>
              <a:rPr lang="en-US" sz="2000" dirty="0" smtClean="0">
                <a:latin typeface="Baskerville Old Face" pitchFamily="18" charset="0"/>
              </a:rPr>
              <a:t> CFRP laminate - For enhancing Flexural stiffness</a:t>
            </a:r>
          </a:p>
          <a:p>
            <a:pPr marL="0" indent="0">
              <a:buNone/>
            </a:pPr>
            <a:r>
              <a:rPr lang="en-US" sz="2000" dirty="0" smtClean="0">
                <a:latin typeface="Baskerville Old Face" pitchFamily="18" charset="0"/>
              </a:rPr>
              <a:t>       - 5 </a:t>
            </a:r>
            <a:r>
              <a:rPr lang="en-US" sz="2000" dirty="0" err="1" smtClean="0">
                <a:latin typeface="Baskerville Old Face" pitchFamily="18" charset="0"/>
              </a:rPr>
              <a:t>nos</a:t>
            </a:r>
            <a:r>
              <a:rPr lang="en-US" sz="2000" dirty="0" smtClean="0">
                <a:latin typeface="Baskerville Old Face" pitchFamily="18" charset="0"/>
              </a:rPr>
              <a:t> of 100 mm width and 2.4mm thick in each girder</a:t>
            </a:r>
          </a:p>
          <a:p>
            <a:pPr marL="0" indent="0">
              <a:buNone/>
            </a:pPr>
            <a:r>
              <a:rPr lang="en-US" sz="2000" dirty="0" smtClean="0">
                <a:latin typeface="Baskerville Old Face" pitchFamily="18" charset="0"/>
              </a:rPr>
              <a:t>(ii)   CFRP sheet Wrapping</a:t>
            </a:r>
          </a:p>
          <a:p>
            <a:pPr marL="0" indent="0">
              <a:buNone/>
            </a:pPr>
            <a:r>
              <a:rPr lang="en-US" sz="2000" dirty="0">
                <a:latin typeface="Baskerville Old Face" pitchFamily="18" charset="0"/>
              </a:rPr>
              <a:t> </a:t>
            </a:r>
            <a:r>
              <a:rPr lang="en-US" sz="2000" dirty="0" smtClean="0">
                <a:latin typeface="Baskerville Old Face" pitchFamily="18" charset="0"/>
              </a:rPr>
              <a:t>    - For enhancing Shear Strength</a:t>
            </a:r>
          </a:p>
          <a:p>
            <a:pPr marL="0" indent="0">
              <a:buNone/>
            </a:pPr>
            <a:r>
              <a:rPr lang="en-US" sz="2000" dirty="0">
                <a:latin typeface="Baskerville Old Face" pitchFamily="18" charset="0"/>
              </a:rPr>
              <a:t> </a:t>
            </a:r>
            <a:r>
              <a:rPr lang="en-US" sz="2000" dirty="0" smtClean="0">
                <a:latin typeface="Baskerville Old Face" pitchFamily="18" charset="0"/>
              </a:rPr>
              <a:t>    - Provide additional bond strength to laminates</a:t>
            </a:r>
          </a:p>
          <a:p>
            <a:pPr marL="0" indent="0">
              <a:buNone/>
            </a:pPr>
            <a:r>
              <a:rPr lang="en-US" sz="2000" dirty="0" smtClean="0">
                <a:latin typeface="Baskerville Old Face" pitchFamily="18" charset="0"/>
              </a:rPr>
              <a:t>     - 1 and 2 layers of 500 mm width 430GSM carbon fiber sheet 800mm c/c</a:t>
            </a:r>
          </a:p>
          <a:p>
            <a:pPr>
              <a:buNone/>
            </a:pPr>
            <a:r>
              <a:rPr lang="en-US" sz="2800" u="sng" dirty="0" smtClean="0">
                <a:latin typeface="Baskerville Old Face" pitchFamily="18" charset="0"/>
              </a:rPr>
              <a:t>Application of Protective Coating - </a:t>
            </a:r>
            <a:r>
              <a:rPr lang="en-US" sz="2000" dirty="0" smtClean="0">
                <a:latin typeface="Baskerville Old Face" pitchFamily="18" charset="0"/>
              </a:rPr>
              <a:t>to protect bonded CFRP from environmental effects</a:t>
            </a:r>
          </a:p>
          <a:p>
            <a:endParaRPr lang="en-US" dirty="0" smtClean="0">
              <a:latin typeface="Bookman Old Style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4000" y="666729"/>
            <a:ext cx="9683784" cy="92869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Baskerville Old Face" pitchFamily="18" charset="0"/>
              </a:rPr>
              <a:t>Repair of Corrosion related deterioration</a:t>
            </a:r>
            <a:br>
              <a:rPr lang="en-US" sz="2800" b="1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Baskerville Old Face" pitchFamily="18" charset="0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  <a:t>Application of anticorrosive paint</a:t>
            </a:r>
            <a:endParaRPr lang="en-IN" sz="2800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IN" sz="2700" dirty="0">
              <a:latin typeface="+mj-lt"/>
            </a:endParaRPr>
          </a:p>
        </p:txBody>
      </p:sp>
      <p:pic>
        <p:nvPicPr>
          <p:cNvPr id="10" name="Picture 9" descr="D:\Divya-Projects\160. Strengthening of PSC girders at Ratlam\PPT\Ratlam\Site pics\BR NO. 114 UP - Khan River\Instrumentation\New folder\Chipping Process\Cleaning with Wire Brush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63333"/>
            <a:ext cx="5334000" cy="431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1" descr="D:\Divya-Projects\160. Strengthening of PSC girders at Ratlam\PPT\Ratlam\Site pics\BR NO. 114 UP - Khan River\Instrumentation\New folder\Ip Net\20150331_1138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000" y="1947333"/>
            <a:ext cx="4064000" cy="533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4000" y="677340"/>
            <a:ext cx="8540776" cy="56089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Application of Polymer modified mortar</a:t>
            </a:r>
            <a:endParaRPr lang="en-IN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IN" sz="2700" dirty="0">
              <a:latin typeface="+mj-lt"/>
            </a:endParaRPr>
          </a:p>
        </p:txBody>
      </p:sp>
      <p:pic>
        <p:nvPicPr>
          <p:cNvPr id="8" name="Picture 7" descr="D:\Divya-Projects\160. Strengthening of PSC girders at Ratlam\PPT\Ratlam\Site pics\BR NO. 114 UP - Khan River\Instrumentation\New folder\Polymer Mortar Application\20150331_1244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333" y="1523984"/>
            <a:ext cx="7839625" cy="50006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4000" y="677333"/>
            <a:ext cx="7281333" cy="70377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Injection in Cracks 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(Epoxy grouting)</a:t>
            </a:r>
            <a:endParaRPr lang="en-IN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IN" sz="2700" dirty="0">
              <a:latin typeface="+mj-lt"/>
            </a:endParaRPr>
          </a:p>
        </p:txBody>
      </p:sp>
      <p:pic>
        <p:nvPicPr>
          <p:cNvPr id="6" name="Picture 5" descr="D:\Divya-Projects\160. Strengthening of PSC girders at Ratlam\PPT\Ratlam\Site pics\BR NO. 114 UP - Khan River\Instrumentation\New folder\Grouting\20150410_163228.jpg"/>
          <p:cNvPicPr/>
          <p:nvPr/>
        </p:nvPicPr>
        <p:blipFill>
          <a:blip r:embed="rId3" cstate="print"/>
          <a:srcRect l="24490" t="2500" b="20000"/>
          <a:stretch>
            <a:fillRect/>
          </a:stretch>
        </p:blipFill>
        <p:spPr bwMode="auto">
          <a:xfrm>
            <a:off x="169333" y="2370668"/>
            <a:ext cx="4402667" cy="39793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D:\Divya-Projects\160. Strengthening of PSC girders at Ratlam\PPT\Ratlam\Site pics\BR NO. 114 UP - Khan River\Instrumentation\New folder\Grouting\20150410_1626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6667" y="1862668"/>
            <a:ext cx="5334000" cy="39793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4000" y="846675"/>
            <a:ext cx="7281333" cy="46300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Surface Preparation</a:t>
            </a:r>
            <a:endParaRPr lang="en-IN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IN" sz="2700" dirty="0">
              <a:latin typeface="+mj-lt"/>
            </a:endParaRPr>
          </a:p>
        </p:txBody>
      </p:sp>
      <p:pic>
        <p:nvPicPr>
          <p:cNvPr id="11" name="Picture 10" descr="D:\Divya-Projects\160. Strengthening of PSC girders at Ratlam\PPT\Ratlam\Site pics\BR NO. 114 UP - Khan River\Instrumentation\New folder\Grinding Process\Grinding Proce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671" y="1523985"/>
            <a:ext cx="6180667" cy="492922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4003" y="846667"/>
            <a:ext cx="9326594" cy="39156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Baskerville Old Face" pitchFamily="18" charset="0"/>
              </a:rPr>
              <a:t>Application of Putty </a:t>
            </a:r>
            <a: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  <a:t>( Removing surface undulation</a:t>
            </a:r>
            <a:r>
              <a:rPr lang="en-US" sz="3200" dirty="0" smtClean="0">
                <a:solidFill>
                  <a:schemeClr val="tx1"/>
                </a:solidFill>
                <a:latin typeface="Baskerville Old Face" pitchFamily="18" charset="0"/>
              </a:rPr>
              <a:t>)</a:t>
            </a:r>
            <a:endParaRPr lang="en-IN" sz="3200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IN" sz="2700" dirty="0">
              <a:latin typeface="+mj-lt"/>
            </a:endParaRPr>
          </a:p>
        </p:txBody>
      </p:sp>
      <p:pic>
        <p:nvPicPr>
          <p:cNvPr id="6" name="Picture 5" descr="D:\Divya-Projects\160. Strengthening of PSC girders at Ratlam\PPT\Ratlam\Site pics\BR NO. 114 UP - Khan River\Preparation for Prestress\20150610_1711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0" y="1666860"/>
            <a:ext cx="7027333" cy="507209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4000" y="666729"/>
            <a:ext cx="8397900" cy="64294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Baskerville Old Face" pitchFamily="18" charset="0"/>
              </a:rPr>
              <a:t/>
            </a:r>
            <a:br>
              <a:rPr lang="en-US" sz="2800" b="1" dirty="0" smtClean="0">
                <a:latin typeface="Baskerville Old Face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Baskerville Old Face" pitchFamily="18" charset="0"/>
              </a:rPr>
              <a:t>Application of Primer (Bonding Coat)</a:t>
            </a:r>
            <a:endParaRPr lang="en-IN" sz="28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IN" sz="2700" dirty="0">
              <a:latin typeface="+mj-lt"/>
            </a:endParaRPr>
          </a:p>
        </p:txBody>
      </p:sp>
      <p:pic>
        <p:nvPicPr>
          <p:cNvPr id="11" name="Picture 10" descr="D:\Divya-Projects\160. Strengthening of PSC girders at Ratlam\PPT\Ratlam\Site pics\BR NO. 114 UP - Khan River\Instrumentation\New folder\Resin Primer Application\20150325_1053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3786" y="2095487"/>
            <a:ext cx="6500862" cy="49155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0844" y="3452810"/>
            <a:ext cx="8929750" cy="12858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 flipV="1">
            <a:off x="1079472" y="3595686"/>
            <a:ext cx="7929618" cy="214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/>
          <p:cNvSpPr/>
          <p:nvPr/>
        </p:nvSpPr>
        <p:spPr>
          <a:xfrm>
            <a:off x="8080396" y="3952876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1722414" y="3952876"/>
            <a:ext cx="28575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/>
          <p:cNvSpPr/>
          <p:nvPr/>
        </p:nvSpPr>
        <p:spPr>
          <a:xfrm flipV="1">
            <a:off x="2008166" y="3980399"/>
            <a:ext cx="6072230" cy="214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 24"/>
          <p:cNvSpPr/>
          <p:nvPr/>
        </p:nvSpPr>
        <p:spPr>
          <a:xfrm flipV="1">
            <a:off x="1125165" y="4353981"/>
            <a:ext cx="8001056" cy="214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/>
          <p:cNvSpPr/>
          <p:nvPr/>
        </p:nvSpPr>
        <p:spPr>
          <a:xfrm>
            <a:off x="1079472" y="4310066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ectangle 30"/>
          <p:cNvSpPr/>
          <p:nvPr/>
        </p:nvSpPr>
        <p:spPr>
          <a:xfrm>
            <a:off x="8794776" y="4310066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Rectangle 40"/>
          <p:cNvSpPr/>
          <p:nvPr/>
        </p:nvSpPr>
        <p:spPr>
          <a:xfrm>
            <a:off x="1936728" y="2809868"/>
            <a:ext cx="2214578" cy="35719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IN" sz="2000" dirty="0" smtClean="0">
                <a:latin typeface="Baskerville Old Face" pitchFamily="18" charset="0"/>
              </a:rPr>
              <a:t>Anchor Plate</a:t>
            </a:r>
            <a:endParaRPr lang="en-IN" sz="2000" dirty="0">
              <a:latin typeface="Baskerville Old Face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6596" y="1952612"/>
            <a:ext cx="2143140" cy="35719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800" dirty="0" smtClean="0"/>
              <a:t>Clamping Device</a:t>
            </a:r>
            <a:endParaRPr lang="en-IN" sz="1800" dirty="0"/>
          </a:p>
        </p:txBody>
      </p:sp>
      <p:sp>
        <p:nvSpPr>
          <p:cNvPr id="43" name="Rectangle 42"/>
          <p:cNvSpPr/>
          <p:nvPr/>
        </p:nvSpPr>
        <p:spPr>
          <a:xfrm>
            <a:off x="3436926" y="1809736"/>
            <a:ext cx="2286016" cy="57150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 smtClean="0">
                <a:latin typeface="Baskerville Old Face" pitchFamily="18" charset="0"/>
              </a:rPr>
              <a:t>CFRP Laminate 100x2.4 mm</a:t>
            </a:r>
            <a:endParaRPr lang="en-IN" sz="2000" dirty="0">
              <a:latin typeface="Baskerville Old Face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23008" y="2524116"/>
            <a:ext cx="2428892" cy="5000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 smtClean="0">
                <a:latin typeface="Baskerville Old Face" pitchFamily="18" charset="0"/>
              </a:rPr>
              <a:t>Hydraulic Jack</a:t>
            </a:r>
            <a:endParaRPr lang="en-IN" sz="2000" dirty="0">
              <a:latin typeface="Baskerville Old Face" pitchFamily="18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rot="10800000" flipV="1">
            <a:off x="1222348" y="3095620"/>
            <a:ext cx="857256" cy="42862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6200000" flipH="1">
            <a:off x="3936199" y="2953538"/>
            <a:ext cx="1072363" cy="7064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48" idx="1"/>
          </p:cNvCxnSpPr>
          <p:nvPr/>
        </p:nvCxnSpPr>
        <p:spPr>
          <a:xfrm>
            <a:off x="7866081" y="3024183"/>
            <a:ext cx="785819" cy="7015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>
            <a:off x="543687" y="2631273"/>
            <a:ext cx="1071570" cy="57150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794116" y="5167323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Bottom Face of PSC Girder</a:t>
            </a:r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1008034" y="562253"/>
            <a:ext cx="602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askerville Old Face" panose="02020602080505020303" pitchFamily="18" charset="0"/>
              </a:rPr>
              <a:t>Installation of CFRP System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Application of CFRP laminates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 flipV="1">
            <a:off x="9009090" y="3595686"/>
            <a:ext cx="285752" cy="2047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Rectangle 36"/>
          <p:cNvSpPr/>
          <p:nvPr/>
        </p:nvSpPr>
        <p:spPr>
          <a:xfrm flipV="1">
            <a:off x="865158" y="3595686"/>
            <a:ext cx="214314" cy="214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Rectangle 37"/>
          <p:cNvSpPr/>
          <p:nvPr/>
        </p:nvSpPr>
        <p:spPr>
          <a:xfrm>
            <a:off x="1079472" y="3524248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Rectangle 38"/>
          <p:cNvSpPr/>
          <p:nvPr/>
        </p:nvSpPr>
        <p:spPr>
          <a:xfrm>
            <a:off x="722282" y="3524248"/>
            <a:ext cx="2143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/>
          <p:cNvSpPr/>
          <p:nvPr/>
        </p:nvSpPr>
        <p:spPr>
          <a:xfrm>
            <a:off x="9080528" y="3595686"/>
            <a:ext cx="214314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Rectangle 44"/>
          <p:cNvSpPr/>
          <p:nvPr/>
        </p:nvSpPr>
        <p:spPr>
          <a:xfrm>
            <a:off x="8651900" y="3595686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ectangle 46"/>
          <p:cNvSpPr/>
          <p:nvPr/>
        </p:nvSpPr>
        <p:spPr>
          <a:xfrm>
            <a:off x="8651900" y="3595686"/>
            <a:ext cx="357190" cy="2143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 47"/>
          <p:cNvSpPr/>
          <p:nvPr/>
        </p:nvSpPr>
        <p:spPr>
          <a:xfrm>
            <a:off x="8651900" y="3667124"/>
            <a:ext cx="357190" cy="1171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Rectangle 48"/>
          <p:cNvSpPr/>
          <p:nvPr/>
        </p:nvSpPr>
        <p:spPr>
          <a:xfrm flipH="1">
            <a:off x="8804300" y="2595554"/>
            <a:ext cx="1355700" cy="58102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 smtClean="0">
                <a:latin typeface="Baskerville Old Face" pitchFamily="18" charset="0"/>
              </a:rPr>
              <a:t>Cylinder Body</a:t>
            </a:r>
            <a:endParaRPr lang="en-IN" sz="2000" dirty="0">
              <a:latin typeface="Baskerville Old Face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rot="5400000">
            <a:off x="8651900" y="3167058"/>
            <a:ext cx="428628" cy="28575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009090" y="3738562"/>
            <a:ext cx="64294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66280" y="3810000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/>
              <a:t>80 KN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4418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31" grpId="0" animBg="1"/>
      <p:bldP spid="41" grpId="0" animBg="1"/>
      <p:bldP spid="42" grpId="0" animBg="1"/>
      <p:bldP spid="42" grpId="1" animBg="1"/>
      <p:bldP spid="43" grpId="0" animBg="1"/>
      <p:bldP spid="44" grpId="1" animBg="1"/>
      <p:bldP spid="73" grpId="0"/>
      <p:bldP spid="35" grpId="0" animBg="1"/>
      <p:bldP spid="35" grpId="1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0" grpId="1" animBg="1"/>
      <p:bldP spid="45" grpId="0" animBg="1"/>
      <p:bldP spid="47" grpId="0" animBg="1"/>
      <p:bldP spid="47" grpId="1" animBg="1"/>
      <p:bldP spid="48" grpId="1" animBg="1"/>
      <p:bldP spid="49" grpId="0" animBg="1"/>
      <p:bldP spid="4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36530" y="3377952"/>
            <a:ext cx="9286940" cy="2891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507968" y="2095488"/>
            <a:ext cx="2500330" cy="64294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 smtClean="0">
                <a:latin typeface="Baskerville Old Face" pitchFamily="18" charset="0"/>
              </a:rPr>
              <a:t>CFRP Sheet 500 mm wide</a:t>
            </a:r>
            <a:endParaRPr lang="en-IN" sz="2000" dirty="0">
              <a:latin typeface="Baskerville Old Face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1130717" y="2901499"/>
            <a:ext cx="1040516" cy="42862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5865818" y="1203259"/>
            <a:ext cx="428628" cy="10351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Rectangle 50"/>
          <p:cNvSpPr/>
          <p:nvPr/>
        </p:nvSpPr>
        <p:spPr>
          <a:xfrm>
            <a:off x="5622215" y="2238364"/>
            <a:ext cx="915177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2" name="Rectangle 51"/>
          <p:cNvSpPr/>
          <p:nvPr/>
        </p:nvSpPr>
        <p:spPr>
          <a:xfrm>
            <a:off x="5622215" y="920796"/>
            <a:ext cx="928694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54" name="Straight Connector 53"/>
          <p:cNvCxnSpPr/>
          <p:nvPr/>
        </p:nvCxnSpPr>
        <p:spPr>
          <a:xfrm>
            <a:off x="5722942" y="2524116"/>
            <a:ext cx="214314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998381" y="2524042"/>
            <a:ext cx="213525" cy="107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262250" y="2525112"/>
            <a:ext cx="207566" cy="7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5516032" y="2416165"/>
            <a:ext cx="214314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6430537" y="2416165"/>
            <a:ext cx="214314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865818" y="1203259"/>
            <a:ext cx="0" cy="1035105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5592074" y="2546975"/>
            <a:ext cx="988124" cy="774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294446" y="1203259"/>
            <a:ext cx="0" cy="1035105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609152" y="2224555"/>
            <a:ext cx="594" cy="349566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6562924" y="2229373"/>
            <a:ext cx="5266" cy="310061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6570696" y="920796"/>
            <a:ext cx="1" cy="285751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 flipV="1">
            <a:off x="5592074" y="1206547"/>
            <a:ext cx="280916" cy="159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6282952" y="1203470"/>
            <a:ext cx="3052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7437454" y="1738298"/>
            <a:ext cx="2286016" cy="35719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Baskerville Old Face" pitchFamily="18" charset="0"/>
              </a:rPr>
              <a:t>CFRP Laminate</a:t>
            </a:r>
            <a:endParaRPr lang="en-IN" dirty="0">
              <a:latin typeface="Baskerville Old Face" pitchFamily="18" charset="0"/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 rot="10800000" flipV="1">
            <a:off x="6580198" y="1881174"/>
            <a:ext cx="828624" cy="42862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3079736" y="1323074"/>
            <a:ext cx="1218756" cy="7724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008562" y="2791162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Cross Section</a:t>
            </a:r>
            <a:endParaRPr lang="en-IN" dirty="0"/>
          </a:p>
        </p:txBody>
      </p:sp>
      <p:sp>
        <p:nvSpPr>
          <p:cNvPr id="115" name="Rectangle 114"/>
          <p:cNvSpPr/>
          <p:nvPr/>
        </p:nvSpPr>
        <p:spPr>
          <a:xfrm>
            <a:off x="436530" y="4168899"/>
            <a:ext cx="9286940" cy="9644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6" name="Rectangle 115"/>
          <p:cNvSpPr/>
          <p:nvPr/>
        </p:nvSpPr>
        <p:spPr>
          <a:xfrm flipV="1">
            <a:off x="436530" y="4026024"/>
            <a:ext cx="9286940" cy="1200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7" name="Rectangle 116"/>
          <p:cNvSpPr/>
          <p:nvPr/>
        </p:nvSpPr>
        <p:spPr>
          <a:xfrm flipV="1">
            <a:off x="436530" y="3671119"/>
            <a:ext cx="9286940" cy="3771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8" name="Rectangle 117"/>
          <p:cNvSpPr/>
          <p:nvPr/>
        </p:nvSpPr>
        <p:spPr>
          <a:xfrm flipV="1">
            <a:off x="436530" y="5147447"/>
            <a:ext cx="9286940" cy="128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9" name="Rectangle 118"/>
          <p:cNvSpPr/>
          <p:nvPr/>
        </p:nvSpPr>
        <p:spPr>
          <a:xfrm flipV="1">
            <a:off x="436530" y="5288730"/>
            <a:ext cx="9286940" cy="3214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793720" y="5645076"/>
            <a:ext cx="8715436" cy="142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3034518" y="6681609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latin typeface="Baskerville Old Face" pitchFamily="18" charset="0"/>
              </a:rPr>
              <a:t>Elevation of PSC girder</a:t>
            </a:r>
            <a:endParaRPr lang="en-IN" sz="3200" dirty="0">
              <a:latin typeface="Baskerville Old Face" pitchFamily="18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722282" y="5345308"/>
            <a:ext cx="357190" cy="19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3" name="Rectangle 122"/>
          <p:cNvSpPr/>
          <p:nvPr/>
        </p:nvSpPr>
        <p:spPr>
          <a:xfrm>
            <a:off x="9080528" y="5345308"/>
            <a:ext cx="357190" cy="19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4" name="Rectangle 123"/>
          <p:cNvSpPr/>
          <p:nvPr/>
        </p:nvSpPr>
        <p:spPr>
          <a:xfrm>
            <a:off x="1008034" y="5345308"/>
            <a:ext cx="8143932" cy="1928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5" name="Rectangle 124"/>
          <p:cNvSpPr/>
          <p:nvPr/>
        </p:nvSpPr>
        <p:spPr>
          <a:xfrm>
            <a:off x="365092" y="6117106"/>
            <a:ext cx="2286016" cy="69329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 smtClean="0">
                <a:latin typeface="Baskerville Old Face" pitchFamily="18" charset="0"/>
              </a:rPr>
              <a:t>CFRP Laminate 100x2.4 mm</a:t>
            </a:r>
            <a:endParaRPr lang="en-IN" sz="2000" dirty="0">
              <a:latin typeface="Baskerville Old Face" pitchFamily="18" charset="0"/>
            </a:endParaRPr>
          </a:p>
        </p:txBody>
      </p:sp>
      <p:cxnSp>
        <p:nvCxnSpPr>
          <p:cNvPr id="126" name="Straight Arrow Connector 125"/>
          <p:cNvCxnSpPr/>
          <p:nvPr/>
        </p:nvCxnSpPr>
        <p:spPr>
          <a:xfrm rot="5400000" flipH="1" flipV="1">
            <a:off x="2711207" y="5535057"/>
            <a:ext cx="593388" cy="57229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8008958" y="3671117"/>
            <a:ext cx="357190" cy="19962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8" name="Rectangle 127"/>
          <p:cNvSpPr/>
          <p:nvPr/>
        </p:nvSpPr>
        <p:spPr>
          <a:xfrm>
            <a:off x="8651900" y="3671117"/>
            <a:ext cx="357190" cy="19962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9" name="Rectangle 128"/>
          <p:cNvSpPr/>
          <p:nvPr/>
        </p:nvSpPr>
        <p:spPr>
          <a:xfrm>
            <a:off x="7437454" y="3671117"/>
            <a:ext cx="357190" cy="19962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0" name="Rectangle 129"/>
          <p:cNvSpPr/>
          <p:nvPr/>
        </p:nvSpPr>
        <p:spPr>
          <a:xfrm>
            <a:off x="6865950" y="3671117"/>
            <a:ext cx="357190" cy="19962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1" name="Rectangle 130"/>
          <p:cNvSpPr/>
          <p:nvPr/>
        </p:nvSpPr>
        <p:spPr>
          <a:xfrm>
            <a:off x="2865422" y="3671116"/>
            <a:ext cx="357190" cy="199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2" name="Rectangle 131"/>
          <p:cNvSpPr/>
          <p:nvPr/>
        </p:nvSpPr>
        <p:spPr>
          <a:xfrm>
            <a:off x="6365884" y="3671117"/>
            <a:ext cx="357190" cy="19962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3" name="Rectangle 132"/>
          <p:cNvSpPr/>
          <p:nvPr/>
        </p:nvSpPr>
        <p:spPr>
          <a:xfrm>
            <a:off x="3936992" y="3671117"/>
            <a:ext cx="357190" cy="19962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4" name="Rectangle 133"/>
          <p:cNvSpPr/>
          <p:nvPr/>
        </p:nvSpPr>
        <p:spPr>
          <a:xfrm>
            <a:off x="4508496" y="3671117"/>
            <a:ext cx="357190" cy="19962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5" name="Rectangle 134"/>
          <p:cNvSpPr/>
          <p:nvPr/>
        </p:nvSpPr>
        <p:spPr>
          <a:xfrm>
            <a:off x="5151438" y="3671117"/>
            <a:ext cx="357190" cy="19962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6" name="Rectangle 135"/>
          <p:cNvSpPr/>
          <p:nvPr/>
        </p:nvSpPr>
        <p:spPr>
          <a:xfrm>
            <a:off x="5794380" y="3671117"/>
            <a:ext cx="357190" cy="19962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7" name="Rectangle 136"/>
          <p:cNvSpPr/>
          <p:nvPr/>
        </p:nvSpPr>
        <p:spPr>
          <a:xfrm>
            <a:off x="3365488" y="3671116"/>
            <a:ext cx="357190" cy="199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8" name="Rectangle 137"/>
          <p:cNvSpPr/>
          <p:nvPr/>
        </p:nvSpPr>
        <p:spPr>
          <a:xfrm>
            <a:off x="9116247" y="3669529"/>
            <a:ext cx="357190" cy="19978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9" name="Rectangle 138"/>
          <p:cNvSpPr/>
          <p:nvPr/>
        </p:nvSpPr>
        <p:spPr>
          <a:xfrm>
            <a:off x="1293786" y="3671116"/>
            <a:ext cx="285752" cy="199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0" name="Rectangle 139"/>
          <p:cNvSpPr/>
          <p:nvPr/>
        </p:nvSpPr>
        <p:spPr>
          <a:xfrm>
            <a:off x="1793852" y="3671116"/>
            <a:ext cx="357190" cy="199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1" name="Rectangle 140"/>
          <p:cNvSpPr/>
          <p:nvPr/>
        </p:nvSpPr>
        <p:spPr>
          <a:xfrm>
            <a:off x="2293918" y="3671116"/>
            <a:ext cx="357190" cy="1996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2" name="Rectangle 141"/>
          <p:cNvSpPr/>
          <p:nvPr/>
        </p:nvSpPr>
        <p:spPr>
          <a:xfrm>
            <a:off x="738710" y="3661592"/>
            <a:ext cx="340762" cy="20057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6294446" y="2225824"/>
            <a:ext cx="285752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5595998" y="2218717"/>
            <a:ext cx="276992" cy="2683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5603585" y="916033"/>
            <a:ext cx="1" cy="285751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/>
          <p:cNvSpPr/>
          <p:nvPr/>
        </p:nvSpPr>
        <p:spPr>
          <a:xfrm>
            <a:off x="4316946" y="1203259"/>
            <a:ext cx="428628" cy="10351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6" name="Rectangle 155"/>
          <p:cNvSpPr/>
          <p:nvPr/>
        </p:nvSpPr>
        <p:spPr>
          <a:xfrm>
            <a:off x="4073343" y="2238364"/>
            <a:ext cx="915177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7" name="Rectangle 156"/>
          <p:cNvSpPr/>
          <p:nvPr/>
        </p:nvSpPr>
        <p:spPr>
          <a:xfrm>
            <a:off x="4073343" y="920796"/>
            <a:ext cx="928694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58" name="Straight Connector 157"/>
          <p:cNvCxnSpPr/>
          <p:nvPr/>
        </p:nvCxnSpPr>
        <p:spPr>
          <a:xfrm>
            <a:off x="4165655" y="2517948"/>
            <a:ext cx="214314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4451407" y="2517948"/>
            <a:ext cx="196545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4719960" y="2517948"/>
            <a:ext cx="198255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rot="5400000" flipH="1" flipV="1">
            <a:off x="3963050" y="2416165"/>
            <a:ext cx="214314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5400000">
            <a:off x="4869944" y="2408535"/>
            <a:ext cx="214314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4316946" y="1203259"/>
            <a:ext cx="0" cy="1035105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 flipV="1">
            <a:off x="4043202" y="2536655"/>
            <a:ext cx="988125" cy="3186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4745574" y="1203259"/>
            <a:ext cx="0" cy="1035105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4047125" y="2230653"/>
            <a:ext cx="5768" cy="302007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>
            <a:off x="5011749" y="2236666"/>
            <a:ext cx="3431" cy="296701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5021824" y="920796"/>
            <a:ext cx="1" cy="285751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H="1" flipV="1">
            <a:off x="4043202" y="1206547"/>
            <a:ext cx="306370" cy="159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H="1">
            <a:off x="4734080" y="1203470"/>
            <a:ext cx="3052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>
            <a:off x="4745574" y="2225824"/>
            <a:ext cx="285752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H="1" flipV="1">
            <a:off x="4047126" y="2234519"/>
            <a:ext cx="276992" cy="2683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H="1">
            <a:off x="4054713" y="916033"/>
            <a:ext cx="1" cy="285751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3651240" y="738166"/>
            <a:ext cx="3357586" cy="2143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Rectangle 45"/>
          <p:cNvSpPr/>
          <p:nvPr/>
        </p:nvSpPr>
        <p:spPr>
          <a:xfrm>
            <a:off x="3651240" y="452414"/>
            <a:ext cx="142876" cy="2699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5" name="Rectangle 174"/>
          <p:cNvSpPr/>
          <p:nvPr/>
        </p:nvSpPr>
        <p:spPr>
          <a:xfrm>
            <a:off x="6865950" y="452414"/>
            <a:ext cx="142876" cy="2699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/>
          <p:cNvSpPr txBox="1"/>
          <p:nvPr/>
        </p:nvSpPr>
        <p:spPr>
          <a:xfrm>
            <a:off x="7240240" y="1217712"/>
            <a:ext cx="183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dirty="0" smtClean="0"/>
              <a:t>PSC GIRDER</a:t>
            </a:r>
            <a:endParaRPr lang="en-IN" sz="1800" dirty="0"/>
          </a:p>
        </p:txBody>
      </p:sp>
      <p:sp>
        <p:nvSpPr>
          <p:cNvPr id="79" name="TextBox 78"/>
          <p:cNvSpPr txBox="1"/>
          <p:nvPr/>
        </p:nvSpPr>
        <p:spPr>
          <a:xfrm>
            <a:off x="7240240" y="713656"/>
            <a:ext cx="183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dirty="0" smtClean="0"/>
              <a:t>RCC SLAB</a:t>
            </a:r>
            <a:endParaRPr lang="en-IN" sz="1800" dirty="0"/>
          </a:p>
        </p:txBody>
      </p:sp>
      <p:cxnSp>
        <p:nvCxnSpPr>
          <p:cNvPr id="4" name="Straight Arrow Connector 3"/>
          <p:cNvCxnSpPr>
            <a:stCxn id="79" idx="1"/>
          </p:cNvCxnSpPr>
          <p:nvPr/>
        </p:nvCxnSpPr>
        <p:spPr>
          <a:xfrm flipH="1">
            <a:off x="7008826" y="898322"/>
            <a:ext cx="231414" cy="54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6294446" y="1379578"/>
            <a:ext cx="961184" cy="207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8258042" y="5898232"/>
            <a:ext cx="183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dirty="0" smtClean="0"/>
              <a:t>PSC GIRDER</a:t>
            </a:r>
            <a:endParaRPr lang="en-IN" sz="1800" dirty="0"/>
          </a:p>
        </p:txBody>
      </p:sp>
      <p:sp>
        <p:nvSpPr>
          <p:cNvPr id="85" name="TextBox 84"/>
          <p:cNvSpPr txBox="1"/>
          <p:nvPr/>
        </p:nvSpPr>
        <p:spPr>
          <a:xfrm>
            <a:off x="8583124" y="3008620"/>
            <a:ext cx="146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dirty="0" smtClean="0"/>
              <a:t>RCC SLAB</a:t>
            </a:r>
            <a:endParaRPr lang="en-IN" sz="1800" dirty="0"/>
          </a:p>
        </p:txBody>
      </p:sp>
      <p:cxnSp>
        <p:nvCxnSpPr>
          <p:cNvPr id="86" name="Straight Arrow Connector 85"/>
          <p:cNvCxnSpPr>
            <a:stCxn id="85" idx="1"/>
          </p:cNvCxnSpPr>
          <p:nvPr/>
        </p:nvCxnSpPr>
        <p:spPr>
          <a:xfrm flipH="1">
            <a:off x="8366148" y="3193286"/>
            <a:ext cx="216976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9723470" y="5610200"/>
            <a:ext cx="0" cy="506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5012892" y="952480"/>
            <a:ext cx="21112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5440040" y="952480"/>
            <a:ext cx="17874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6550909" y="952480"/>
            <a:ext cx="159232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3860588" y="952480"/>
            <a:ext cx="21112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722942" y="595314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800 mm c/c</a:t>
            </a:r>
            <a:endParaRPr lang="en-IN" dirty="0"/>
          </a:p>
        </p:txBody>
      </p:sp>
      <p:cxnSp>
        <p:nvCxnSpPr>
          <p:cNvPr id="91" name="Straight Arrow Connector 90"/>
          <p:cNvCxnSpPr/>
          <p:nvPr/>
        </p:nvCxnSpPr>
        <p:spPr>
          <a:xfrm rot="16200000" flipV="1">
            <a:off x="5937256" y="5595950"/>
            <a:ext cx="500066" cy="3571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2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4" grpId="0" animBg="1"/>
      <p:bldP spid="122" grpId="0" animBg="1"/>
      <p:bldP spid="123" grpId="0" animBg="1"/>
      <p:bldP spid="124" grpId="0" animBg="1"/>
      <p:bldP spid="125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0"/>
            <a:ext cx="9144000" cy="579408"/>
          </a:xfrm>
        </p:spPr>
        <p:txBody>
          <a:bodyPr>
            <a:normAutofit fontScale="90000"/>
          </a:bodyPr>
          <a:lstStyle/>
          <a:p>
            <a:r>
              <a:rPr lang="en-IN" sz="3200" dirty="0" smtClean="0">
                <a:latin typeface="Baskerville Old Face" panose="02020602080505020303" pitchFamily="18" charset="0"/>
              </a:rPr>
              <a:t>Fixing of Hydraulic Jack and application of </a:t>
            </a:r>
            <a:r>
              <a:rPr lang="en-IN" sz="3200" dirty="0" err="1" smtClean="0">
                <a:latin typeface="Baskerville Old Face" panose="02020602080505020303" pitchFamily="18" charset="0"/>
              </a:rPr>
              <a:t>prestressing</a:t>
            </a:r>
            <a:r>
              <a:rPr lang="en-IN" sz="3200" dirty="0" smtClean="0">
                <a:latin typeface="Baskerville Old Face" panose="02020602080505020303" pitchFamily="18" charset="0"/>
              </a:rPr>
              <a:t> force </a:t>
            </a:r>
            <a:endParaRPr lang="en-IN" sz="3200" dirty="0">
              <a:latin typeface="Baskerville Old Face" panose="02020602080505020303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0" y="1937792"/>
            <a:ext cx="4215982" cy="33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100_05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87512" y="1930359"/>
            <a:ext cx="3712942" cy="335070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8000" y="380976"/>
            <a:ext cx="9144000" cy="6858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ookman Old Style" pitchFamily="18" charset="0"/>
              </a:rPr>
              <a:t/>
            </a:r>
            <a:br>
              <a:rPr lang="en-US" dirty="0" smtClean="0">
                <a:latin typeface="Bookman Old Style" pitchFamily="18" charset="0"/>
              </a:rPr>
            </a:b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sz="4400" b="1" dirty="0" smtClean="0">
                <a:latin typeface="Baskerville Old Face" pitchFamily="18" charset="0"/>
              </a:rPr>
              <a:t>BRIDGE No. 114 (4X18.3m)  </a:t>
            </a:r>
            <a:r>
              <a:rPr lang="en-US" sz="3100" b="1" dirty="0" smtClean="0">
                <a:latin typeface="Baskerville Old Face" pitchFamily="18" charset="0"/>
              </a:rPr>
              <a:t>on Khan River</a:t>
            </a:r>
            <a:endParaRPr lang="en-US" sz="3100" b="1" dirty="0">
              <a:latin typeface="Baskerville Old Face" pitchFamily="18" charset="0"/>
            </a:endParaRPr>
          </a:p>
        </p:txBody>
      </p:sp>
      <p:pic>
        <p:nvPicPr>
          <p:cNvPr id="6" name="Content Placeholder 3" descr="D:\My Documents\Downloads\bridge view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596" y="1666860"/>
            <a:ext cx="8715404" cy="516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3654" y="309538"/>
            <a:ext cx="9496787" cy="700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4000" y="677339"/>
            <a:ext cx="7281333" cy="67733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Baskerville Old Face" pitchFamily="18" charset="0"/>
              </a:rPr>
              <a:t>Pre stressing of laminate</a:t>
            </a:r>
            <a:endParaRPr lang="en-IN" sz="36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IN" sz="2700" dirty="0">
              <a:latin typeface="+mj-lt"/>
            </a:endParaRPr>
          </a:p>
        </p:txBody>
      </p:sp>
      <p:pic>
        <p:nvPicPr>
          <p:cNvPr id="6" name="Picture 5" descr="D:\Divya-Projects\160. Strengthening of PSC girders at Ratlam\PPT\Ratlam\Site pics\BR NO. 114 UP - Khan River\Preparation for Prestress\20150608_1457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333" y="1778002"/>
            <a:ext cx="7450667" cy="54186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4000" y="595297"/>
            <a:ext cx="9755222" cy="71438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Baskerville Old Face" pitchFamily="18" charset="0"/>
              </a:rPr>
              <a:t>Pre stressed carbon laminates in bottom of girder</a:t>
            </a:r>
            <a:endParaRPr lang="en-IN" sz="36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IN" sz="2700" dirty="0">
              <a:latin typeface="+mj-lt"/>
            </a:endParaRPr>
          </a:p>
        </p:txBody>
      </p:sp>
      <p:pic>
        <p:nvPicPr>
          <p:cNvPr id="6" name="Picture 5" descr="IMG-20150617-WA000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333" y="2878667"/>
            <a:ext cx="4826000" cy="431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D:\Divya-Projects\160. Strengthening of PSC girders at Ratlam\PPT\Ratlam\Site pics\DCIM\103___06\IMG_00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4669" y="2032000"/>
            <a:ext cx="4995333" cy="44873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8000" y="380978"/>
            <a:ext cx="7366000" cy="50006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Baskerville Old Face" pitchFamily="18" charset="0"/>
              </a:rPr>
              <a:t>Carbon Fiber Wrapping </a:t>
            </a:r>
            <a:endParaRPr lang="en-IN" sz="40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IN" sz="2700" dirty="0">
              <a:latin typeface="+mj-lt"/>
            </a:endParaRPr>
          </a:p>
        </p:txBody>
      </p:sp>
      <p:pic>
        <p:nvPicPr>
          <p:cNvPr id="6" name="Picture 5" descr="D:\Divya-Projects\160. Strengthening of PSC girders at Ratlam\PPT\Ratlam\Site pics\DCIM\103___06\IMG_01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309670"/>
            <a:ext cx="8072462" cy="541515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9477" y="380978"/>
            <a:ext cx="8358246" cy="785816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man Old Style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Baskerville Old Face" pitchFamily="18" charset="0"/>
              </a:rPr>
              <a:t>Carbon Fiber Wrapping </a:t>
            </a:r>
            <a:br>
              <a:rPr lang="en-US" sz="3200" b="1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  <a:t>(duly saturated with saturating resin)</a:t>
            </a:r>
            <a:endParaRPr lang="en-IN" sz="2800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IN" sz="2700" dirty="0">
              <a:latin typeface="+mj-lt"/>
            </a:endParaRPr>
          </a:p>
        </p:txBody>
      </p:sp>
      <p:pic>
        <p:nvPicPr>
          <p:cNvPr id="10" name="Picture 9" descr="C:\Users\WRLY\Desktop\photo br no. 114\20150629_1031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478" y="1381108"/>
            <a:ext cx="764386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8D97-4084-4C93-BB1C-796C473C4BAC}" type="slidenum">
              <a:rPr lang="en-IN" smtClean="0"/>
              <a:pPr/>
              <a:t>25</a:t>
            </a:fld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8000" y="782324"/>
            <a:ext cx="9144000" cy="384474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Baskerville Old Face" pitchFamily="18" charset="0"/>
              </a:rPr>
              <a:t>Strengthened PSC Girder</a:t>
            </a:r>
            <a:endParaRPr lang="en-US" sz="4000" b="1" dirty="0">
              <a:latin typeface="Baskerville Old Face" pitchFamily="18" charset="0"/>
            </a:endParaRPr>
          </a:p>
        </p:txBody>
      </p:sp>
      <p:pic>
        <p:nvPicPr>
          <p:cNvPr id="1027" name="Picture 3" descr="C:\Users\WRLY\Desktop\photo br no. 114\20150710_1249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8000" y="1775619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0"/>
            <a:ext cx="9144000" cy="670226"/>
          </a:xfrm>
        </p:spPr>
        <p:txBody>
          <a:bodyPr>
            <a:normAutofit/>
          </a:bodyPr>
          <a:lstStyle/>
          <a:p>
            <a:r>
              <a:rPr lang="en-IN" sz="4000" b="1" u="sng" dirty="0" smtClean="0">
                <a:latin typeface="Baskerville Old Face" pitchFamily="18" charset="0"/>
              </a:rPr>
              <a:t>Acceptance criteria</a:t>
            </a:r>
            <a:endParaRPr lang="en-IN" sz="40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809736"/>
            <a:ext cx="9144000" cy="5217597"/>
          </a:xfrm>
        </p:spPr>
        <p:txBody>
          <a:bodyPr>
            <a:normAutofit/>
          </a:bodyPr>
          <a:lstStyle/>
          <a:p>
            <a:pPr lvl="0"/>
            <a:r>
              <a:rPr lang="en-IN" sz="2800" u="sng" dirty="0" smtClean="0">
                <a:latin typeface="Baskerville Old Face" pitchFamily="18" charset="0"/>
              </a:rPr>
              <a:t>Cracks</a:t>
            </a:r>
            <a:r>
              <a:rPr lang="en-IN" sz="2800" dirty="0" smtClean="0">
                <a:latin typeface="Baskerville Old Face" pitchFamily="18" charset="0"/>
              </a:rPr>
              <a:t>: - No further progression of cracks after rehabilitation.</a:t>
            </a:r>
          </a:p>
          <a:p>
            <a:pPr lvl="0"/>
            <a:r>
              <a:rPr lang="en-IN" sz="2800" u="sng" dirty="0" smtClean="0">
                <a:latin typeface="Baskerville Old Face" pitchFamily="18" charset="0"/>
              </a:rPr>
              <a:t>Deflection:</a:t>
            </a:r>
            <a:r>
              <a:rPr lang="en-IN" sz="2800" dirty="0" smtClean="0">
                <a:latin typeface="Baskerville Old Face" pitchFamily="18" charset="0"/>
              </a:rPr>
              <a:t>- Fifty to seventy percent of the excess deflection as compared  to </a:t>
            </a:r>
            <a:r>
              <a:rPr lang="en-IN" sz="2800" dirty="0" err="1" smtClean="0">
                <a:latin typeface="Baskerville Old Face" pitchFamily="18" charset="0"/>
              </a:rPr>
              <a:t>uncracked</a:t>
            </a:r>
            <a:r>
              <a:rPr lang="en-IN" sz="2800" dirty="0" smtClean="0">
                <a:latin typeface="Baskerville Old Face" pitchFamily="18" charset="0"/>
              </a:rPr>
              <a:t> girder will be reduced</a:t>
            </a:r>
          </a:p>
          <a:p>
            <a:pPr lvl="0"/>
            <a:r>
              <a:rPr lang="en-IN" sz="2800" u="sng" dirty="0" smtClean="0">
                <a:latin typeface="Baskerville Old Face" pitchFamily="18" charset="0"/>
              </a:rPr>
              <a:t>Natural frequency</a:t>
            </a:r>
            <a:r>
              <a:rPr lang="en-IN" sz="2800" dirty="0" smtClean="0">
                <a:latin typeface="Baskerville Old Face" pitchFamily="18" charset="0"/>
              </a:rPr>
              <a:t>: - the excessive natural frequency will come within 25% of the value of </a:t>
            </a:r>
            <a:r>
              <a:rPr lang="en-IN" sz="2800" dirty="0" err="1" smtClean="0">
                <a:latin typeface="Baskerville Old Face" pitchFamily="18" charset="0"/>
              </a:rPr>
              <a:t>uncracked</a:t>
            </a:r>
            <a:r>
              <a:rPr lang="en-IN" sz="2800" dirty="0" smtClean="0">
                <a:latin typeface="Baskerville Old Face" pitchFamily="18" charset="0"/>
              </a:rPr>
              <a:t> girder.</a:t>
            </a:r>
          </a:p>
          <a:p>
            <a:pPr lvl="0">
              <a:buNone/>
            </a:pPr>
            <a:endParaRPr lang="en-IN" sz="2800" dirty="0" smtClean="0">
              <a:latin typeface="Baskerville Old Face" pitchFamily="18" charset="0"/>
            </a:endParaRPr>
          </a:p>
          <a:p>
            <a:pPr>
              <a:buNone/>
            </a:pPr>
            <a:r>
              <a:rPr lang="en-IN" sz="2400" dirty="0" smtClean="0">
                <a:latin typeface="Baskerville Old Face" pitchFamily="18" charset="0"/>
              </a:rPr>
              <a:t>Note:- In case natural frequency is already near to or within 25% of the natural frequency of </a:t>
            </a:r>
            <a:r>
              <a:rPr lang="en-IN" sz="2400" dirty="0" err="1" smtClean="0">
                <a:latin typeface="Baskerville Old Face" pitchFamily="18" charset="0"/>
              </a:rPr>
              <a:t>uncracked</a:t>
            </a:r>
            <a:r>
              <a:rPr lang="en-IN" sz="2400" dirty="0" smtClean="0">
                <a:latin typeface="Baskerville Old Face" pitchFamily="18" charset="0"/>
              </a:rPr>
              <a:t> girder, the respective above criteria cannot be applicable. 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0"/>
            <a:ext cx="9144000" cy="109885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Baskerville Old Face" pitchFamily="18" charset="0"/>
              </a:rPr>
              <a:t>Effectiveness of Strengthened deck</a:t>
            </a:r>
            <a:br>
              <a:rPr lang="en-US" sz="3600" b="1" dirty="0" smtClean="0">
                <a:latin typeface="Baskerville Old Face" pitchFamily="18" charset="0"/>
              </a:rPr>
            </a:br>
            <a:r>
              <a:rPr lang="en-IN" sz="2700" b="1" u="sng" dirty="0" smtClean="0">
                <a:solidFill>
                  <a:schemeClr val="tx1"/>
                </a:solidFill>
                <a:latin typeface="Baskerville Old Face" pitchFamily="18" charset="0"/>
              </a:rPr>
              <a:t>Deflection of girders at mid point  for WAG-7 Loco</a:t>
            </a:r>
            <a:endParaRPr lang="en-IN" sz="2700" b="1" u="sng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8000" y="2151063"/>
          <a:ext cx="9144001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133"/>
                <a:gridCol w="1653720"/>
                <a:gridCol w="1750987"/>
                <a:gridCol w="1361867"/>
                <a:gridCol w="1361867"/>
                <a:gridCol w="1556427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Span No.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Deflection in mm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% reduction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% recovery of excessive deflection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Remark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Before Strengthening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After Strengthening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1</a:t>
                      </a:r>
                      <a:r>
                        <a:rPr lang="en-IN" sz="2000" baseline="30000" dirty="0" smtClean="0">
                          <a:latin typeface="Baskerville Old Face" pitchFamily="18" charset="0"/>
                        </a:rPr>
                        <a:t>st</a:t>
                      </a:r>
                      <a:r>
                        <a:rPr lang="en-IN" sz="2000" dirty="0" smtClean="0">
                          <a:latin typeface="Baskerville Old Face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IN" sz="2000" dirty="0" err="1" smtClean="0">
                          <a:latin typeface="Baskerville Old Face" pitchFamily="18" charset="0"/>
                        </a:rPr>
                        <a:t>Uncracked</a:t>
                      </a:r>
                      <a:r>
                        <a:rPr lang="en-IN" sz="2000" dirty="0" smtClean="0">
                          <a:latin typeface="Baskerville Old Face" pitchFamily="18" charset="0"/>
                        </a:rPr>
                        <a:t> Girder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2.79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--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Excess deflection reduced more than 50%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2</a:t>
                      </a:r>
                      <a:r>
                        <a:rPr lang="en-IN" sz="2000" baseline="30000" dirty="0" smtClean="0">
                          <a:latin typeface="Baskerville Old Face" pitchFamily="18" charset="0"/>
                        </a:rPr>
                        <a:t>nd</a:t>
                      </a:r>
                      <a:r>
                        <a:rPr lang="en-IN" sz="2000" dirty="0" smtClean="0">
                          <a:latin typeface="Baskerville Old Face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Cracked Girder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3.84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3.07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20.05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73.33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4</a:t>
                      </a:r>
                      <a:r>
                        <a:rPr lang="en-IN" sz="2000" baseline="30000" dirty="0" smtClean="0">
                          <a:latin typeface="Baskerville Old Face" pitchFamily="18" charset="0"/>
                        </a:rPr>
                        <a:t>th</a:t>
                      </a:r>
                      <a:r>
                        <a:rPr lang="en-IN" sz="2000" dirty="0" smtClean="0">
                          <a:latin typeface="Baskerville Old Face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 Cracked Girder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4.06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3.16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22.16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70.86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0"/>
            <a:ext cx="9144000" cy="45591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Baskerville Old Face" pitchFamily="18" charset="0"/>
              </a:rPr>
              <a:t>Effectiveness of Strengthened deck</a:t>
            </a:r>
            <a:br>
              <a:rPr lang="en-US" sz="3600" b="1" dirty="0" smtClean="0">
                <a:latin typeface="Baskerville Old Face" pitchFamily="18" charset="0"/>
              </a:rPr>
            </a:br>
            <a:r>
              <a:rPr lang="en-US" sz="2700" b="1" u="sng" dirty="0" smtClean="0">
                <a:solidFill>
                  <a:schemeClr val="tx1"/>
                </a:solidFill>
                <a:latin typeface="Baskerville Old Face" pitchFamily="18" charset="0"/>
              </a:rPr>
              <a:t>Natural frequency of Girders (in Hertz)</a:t>
            </a:r>
            <a:endParaRPr lang="en-IN" sz="27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7968" y="1452549"/>
          <a:ext cx="8929750" cy="3587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/>
                <a:gridCol w="2143140"/>
                <a:gridCol w="1911543"/>
                <a:gridCol w="2160423"/>
              </a:tblGrid>
              <a:tr h="571501">
                <a:tc rowSpan="2"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Span No.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Frequency in Hz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sz="200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% Increase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500066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Before Strengthening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Baskerville Old Face" pitchFamily="18" charset="0"/>
                        </a:rPr>
                        <a:t>After Strengthening</a:t>
                      </a:r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IN" sz="2000" b="1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771741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1</a:t>
                      </a:r>
                      <a:r>
                        <a:rPr lang="en-IN" sz="2000" baseline="30000" dirty="0" smtClean="0">
                          <a:latin typeface="Baskerville Old Face" pitchFamily="18" charset="0"/>
                        </a:rPr>
                        <a:t>st</a:t>
                      </a:r>
                      <a:r>
                        <a:rPr lang="en-IN" sz="2000" dirty="0" smtClean="0">
                          <a:latin typeface="Baskerville Old Face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IN" sz="2000" dirty="0" err="1" smtClean="0">
                          <a:latin typeface="Baskerville Old Face" pitchFamily="18" charset="0"/>
                        </a:rPr>
                        <a:t>Uncracked</a:t>
                      </a:r>
                      <a:r>
                        <a:rPr lang="en-IN" sz="2000" baseline="0" dirty="0" smtClean="0">
                          <a:latin typeface="Baskerville Old Face" pitchFamily="18" charset="0"/>
                        </a:rPr>
                        <a:t> Girder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9.58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--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</a:tr>
              <a:tr h="771741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2</a:t>
                      </a:r>
                      <a:r>
                        <a:rPr lang="en-IN" sz="2000" baseline="30000" dirty="0" smtClean="0">
                          <a:latin typeface="Baskerville Old Face" pitchFamily="18" charset="0"/>
                        </a:rPr>
                        <a:t>nd</a:t>
                      </a:r>
                      <a:r>
                        <a:rPr lang="en-IN" sz="2000" dirty="0" smtClean="0">
                          <a:latin typeface="Baskerville Old Face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Cracked Girder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8.64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9.29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7.52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</a:tr>
              <a:tr h="771741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4</a:t>
                      </a:r>
                      <a:r>
                        <a:rPr lang="en-IN" sz="2000" baseline="30000" dirty="0" smtClean="0">
                          <a:latin typeface="Baskerville Old Face" pitchFamily="18" charset="0"/>
                        </a:rPr>
                        <a:t>th</a:t>
                      </a:r>
                      <a:r>
                        <a:rPr lang="en-IN" sz="2000" dirty="0" smtClean="0">
                          <a:latin typeface="Baskerville Old Face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Cracked Girder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8.44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8.70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3.08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3720" y="5095884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romanLcParenBoth"/>
            </a:pPr>
            <a:r>
              <a:rPr lang="en-IN" sz="2000" dirty="0" smtClean="0">
                <a:latin typeface="Baskerville Old Face" pitchFamily="18" charset="0"/>
              </a:rPr>
              <a:t>Natural frequency of Cracked girders are already within 25% of the natural frequency of </a:t>
            </a:r>
            <a:r>
              <a:rPr lang="en-IN" sz="2000" dirty="0" err="1" smtClean="0">
                <a:latin typeface="Baskerville Old Face" pitchFamily="18" charset="0"/>
              </a:rPr>
              <a:t>uncrackd</a:t>
            </a:r>
            <a:r>
              <a:rPr lang="en-IN" sz="2000" dirty="0" smtClean="0">
                <a:latin typeface="Baskerville Old Face" pitchFamily="18" charset="0"/>
              </a:rPr>
              <a:t> girder. </a:t>
            </a:r>
          </a:p>
          <a:p>
            <a:pPr marL="514350" indent="-514350" algn="just">
              <a:buAutoNum type="romanLcParenBoth"/>
            </a:pPr>
            <a:r>
              <a:rPr lang="en-IN" sz="2000" dirty="0" smtClean="0">
                <a:latin typeface="Baskerville Old Face" pitchFamily="18" charset="0"/>
              </a:rPr>
              <a:t>However natural frequencies of repaired girders are more, which indicate that flexural stiffness has increased after repair.</a:t>
            </a:r>
            <a:endParaRPr lang="en-IN" sz="2000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68" y="738166"/>
            <a:ext cx="9144000" cy="85725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Baskerville Old Face" pitchFamily="18" charset="0"/>
              </a:rPr>
              <a:t/>
            </a:r>
            <a:br>
              <a:rPr lang="en-US" sz="3600" b="1" dirty="0" smtClean="0">
                <a:latin typeface="Baskerville Old Face" pitchFamily="18" charset="0"/>
              </a:rPr>
            </a:br>
            <a:r>
              <a:rPr lang="en-US" sz="3600" b="1" dirty="0" smtClean="0">
                <a:latin typeface="Baskerville Old Face" pitchFamily="18" charset="0"/>
              </a:rPr>
              <a:t/>
            </a:r>
            <a:br>
              <a:rPr lang="en-US" sz="3600" b="1" dirty="0" smtClean="0">
                <a:latin typeface="Baskerville Old Face" pitchFamily="18" charset="0"/>
              </a:rPr>
            </a:br>
            <a:r>
              <a:rPr lang="en-US" sz="3600" b="1" dirty="0" smtClean="0">
                <a:latin typeface="Baskerville Old Face" pitchFamily="18" charset="0"/>
              </a:rPr>
              <a:t>Health Monitoring of Repaired Girders</a:t>
            </a:r>
            <a:br>
              <a:rPr lang="en-US" sz="3600" b="1" dirty="0" smtClean="0">
                <a:latin typeface="Baskerville Old Face" pitchFamily="18" charset="0"/>
              </a:rPr>
            </a:br>
            <a:r>
              <a:rPr lang="en-US" sz="2700" b="1" dirty="0" smtClean="0">
                <a:solidFill>
                  <a:schemeClr val="tx1"/>
                </a:solidFill>
                <a:latin typeface="Baskerville Old Face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Deflection </a:t>
            </a:r>
            <a:r>
              <a:rPr lang="en-US" sz="2700" b="1" dirty="0">
                <a:solidFill>
                  <a:schemeClr val="tx1"/>
                </a:solidFill>
                <a:latin typeface="Baskerville Old Face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repaired girders in mm with time</a:t>
            </a:r>
            <a:endParaRPr lang="en-US" sz="2700" b="1" dirty="0">
              <a:latin typeface="Baskerville Old Fac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121820"/>
              </p:ext>
            </p:extLst>
          </p:nvPr>
        </p:nvGraphicFramePr>
        <p:xfrm>
          <a:off x="507969" y="1937792"/>
          <a:ext cx="8820503" cy="3816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5647"/>
                <a:gridCol w="936104"/>
                <a:gridCol w="1296144"/>
                <a:gridCol w="1296144"/>
                <a:gridCol w="1512168"/>
                <a:gridCol w="1368152"/>
                <a:gridCol w="1296144"/>
              </a:tblGrid>
              <a:tr h="101460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Baskerville Old Face" pitchFamily="18" charset="0"/>
                        </a:rPr>
                        <a:t>Span</a:t>
                      </a:r>
                      <a:endParaRPr lang="en-US" sz="2000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400" dirty="0">
                          <a:effectLst/>
                          <a:latin typeface="Baskerville Old Face" pitchFamily="18" charset="0"/>
                        </a:rPr>
                        <a:t>Date of recordings</a:t>
                      </a:r>
                      <a:endParaRPr lang="en-US" sz="2400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63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 smtClean="0">
                          <a:effectLst/>
                          <a:latin typeface="Baskerville Old Face" pitchFamily="18" charset="0"/>
                        </a:rPr>
                        <a:t>07.07.15</a:t>
                      </a:r>
                      <a:endParaRPr lang="en-US" sz="1800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 smtClean="0">
                          <a:effectLst/>
                          <a:latin typeface="Baskerville Old Face" pitchFamily="18" charset="0"/>
                        </a:rPr>
                        <a:t>10.08.15</a:t>
                      </a:r>
                      <a:endParaRPr lang="en-US" sz="1800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 smtClean="0">
                          <a:effectLst/>
                          <a:latin typeface="Baskerville Old Face" pitchFamily="18" charset="0"/>
                        </a:rPr>
                        <a:t>26.10.15</a:t>
                      </a:r>
                      <a:endParaRPr lang="en-US" sz="1800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askerville Old Face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29.01.16</a:t>
                      </a:r>
                      <a:endParaRPr lang="en-US" sz="1800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askerville Old Face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23.08.16</a:t>
                      </a:r>
                      <a:endParaRPr lang="en-US" sz="1800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askerville Old Face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22.10.16</a:t>
                      </a:r>
                      <a:endParaRPr lang="en-US" sz="1800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521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Baskerville Old Face" pitchFamily="18" charset="0"/>
                        </a:rPr>
                        <a:t>2</a:t>
                      </a:r>
                      <a:r>
                        <a:rPr lang="en-IN" sz="2000" b="1" baseline="30000" dirty="0">
                          <a:effectLst/>
                          <a:latin typeface="Baskerville Old Face" pitchFamily="18" charset="0"/>
                        </a:rPr>
                        <a:t>nd</a:t>
                      </a:r>
                      <a:endParaRPr lang="en-US" sz="2000" b="1" dirty="0">
                        <a:effectLst/>
                        <a:latin typeface="Baskerville Old Face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Baskerville Old Face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Baskerville Old Face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Baskerville Old Face" pitchFamily="18" charset="0"/>
                        </a:rPr>
                        <a:t>3.07*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Baskerville Old Face" pitchFamily="18" charset="0"/>
                        </a:rPr>
                        <a:t>3.13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Baskerville Old Face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3.11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Baskerville Old Face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3.10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Baskerville Old Face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3.07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862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Baskerville Old Face" pitchFamily="18" charset="0"/>
                        </a:rPr>
                        <a:t>4</a:t>
                      </a:r>
                      <a:r>
                        <a:rPr lang="en-IN" sz="2000" b="1" baseline="30000" dirty="0">
                          <a:effectLst/>
                          <a:latin typeface="Baskerville Old Face" pitchFamily="18" charset="0"/>
                        </a:rPr>
                        <a:t>th</a:t>
                      </a:r>
                      <a:endParaRPr lang="en-US" sz="2000" b="1" dirty="0">
                        <a:effectLst/>
                        <a:latin typeface="Baskerville Old Face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Baskerville Old Face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Baskerville Old Face" pitchFamily="18" charset="0"/>
                        </a:rPr>
                        <a:t>3.16</a:t>
                      </a:r>
                      <a:r>
                        <a:rPr lang="en-IN" sz="2000" b="1" dirty="0">
                          <a:effectLst/>
                          <a:latin typeface="Baskerville Old Face" pitchFamily="18" charset="0"/>
                        </a:rPr>
                        <a:t>*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Baskerville Old Face" pitchFamily="18" charset="0"/>
                        </a:rPr>
                        <a:t>3.11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Baskerville Old Face" pitchFamily="18" charset="0"/>
                        </a:rPr>
                        <a:t>3.17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Baskerville Old Face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3.12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Baskerville Old Face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Baskerville Old Face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3.12</a:t>
                      </a:r>
                      <a:endParaRPr lang="en-US" sz="2000" b="1" dirty="0">
                        <a:effectLst/>
                        <a:latin typeface="Baskerville Old Face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8000" y="5953140"/>
            <a:ext cx="7164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*-values just after repair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95290"/>
            <a:ext cx="9144000" cy="78581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Baskerville Old Face" pitchFamily="18" charset="0"/>
              </a:rPr>
              <a:t>Salient Features of Bridge No. 114</a:t>
            </a:r>
            <a:r>
              <a:rPr lang="en-US" sz="4000" dirty="0" smtClean="0">
                <a:latin typeface="Baskerville Old Face" pitchFamily="18" charset="0"/>
              </a:rPr>
              <a:t> </a:t>
            </a:r>
            <a:endParaRPr lang="en-US" sz="40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666860"/>
            <a:ext cx="9144000" cy="53604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Baskerville Old Face" pitchFamily="18" charset="0"/>
              </a:rPr>
              <a:t>Span Configuration:- 4X18.3m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Baskerville Old Face" pitchFamily="18" charset="0"/>
              </a:rPr>
              <a:t>Superstructure:-Twin PSC girders with RCC deck Slab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Baskerville Old Face" pitchFamily="18" charset="0"/>
              </a:rPr>
              <a:t>Section –</a:t>
            </a:r>
            <a:r>
              <a:rPr lang="en-US" sz="2400" dirty="0" err="1" smtClean="0">
                <a:latin typeface="Baskerville Old Face" pitchFamily="18" charset="0"/>
              </a:rPr>
              <a:t>Godhra-Ratlam</a:t>
            </a:r>
            <a:r>
              <a:rPr lang="en-US" sz="2400" dirty="0" smtClean="0">
                <a:latin typeface="Baskerville Old Face" pitchFamily="18" charset="0"/>
              </a:rPr>
              <a:t> (</a:t>
            </a:r>
            <a:r>
              <a:rPr lang="en-US" sz="2400" dirty="0" err="1" smtClean="0">
                <a:latin typeface="Baskerville Old Face" pitchFamily="18" charset="0"/>
              </a:rPr>
              <a:t>Ratlam</a:t>
            </a:r>
            <a:r>
              <a:rPr lang="en-US" sz="2400" dirty="0" smtClean="0">
                <a:latin typeface="Baskerville Old Face" pitchFamily="18" charset="0"/>
              </a:rPr>
              <a:t> Division of WR)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Baskerville Old Face" pitchFamily="18" charset="0"/>
              </a:rPr>
              <a:t>Year of Construction -1958-60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Baskerville Old Face" pitchFamily="18" charset="0"/>
              </a:rPr>
              <a:t>Wt of one Span – 145 MT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Baskerville Old Face" pitchFamily="18" charset="0"/>
              </a:rPr>
              <a:t>Depth of Girder – 2130 mm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Baskerville Old Face" pitchFamily="18" charset="0"/>
              </a:rPr>
              <a:t>Loading Standard – BGML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Baskerville Old Face" pitchFamily="18" charset="0"/>
              </a:rPr>
              <a:t>Height of bridge (bottom of girder – Bed Level) -14.0m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5"/>
            <a:ext cx="9144000" cy="45591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Baskerville Old Face" pitchFamily="18" charset="0"/>
              </a:rPr>
              <a:t>Effectiveness of Strengthened deck</a:t>
            </a:r>
            <a:endParaRPr lang="en-IN" sz="3200" b="1" dirty="0">
              <a:solidFill>
                <a:schemeClr val="tx1"/>
              </a:solidFill>
              <a:latin typeface="Baskerville Old Face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23984"/>
            <a:ext cx="9144000" cy="5503349"/>
          </a:xfrm>
        </p:spPr>
        <p:txBody>
          <a:bodyPr>
            <a:normAutofit/>
          </a:bodyPr>
          <a:lstStyle/>
          <a:p>
            <a:pPr marL="514310" indent="-514310">
              <a:buNone/>
            </a:pPr>
            <a:r>
              <a:rPr lang="en-US" sz="2400" b="1" dirty="0" smtClean="0">
                <a:latin typeface="Baskerville Old Face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Deflection of girder at mid point ( For WAG7 Load) in mm</a:t>
            </a:r>
          </a:p>
          <a:p>
            <a:pPr marL="514310" indent="-514310">
              <a:buNone/>
            </a:pPr>
            <a:endParaRPr lang="en-IN" sz="1800" b="1" u="sng" dirty="0">
              <a:latin typeface="Bookman Old Style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686298"/>
              </p:ext>
            </p:extLst>
          </p:nvPr>
        </p:nvGraphicFramePr>
        <p:xfrm>
          <a:off x="579406" y="2166926"/>
          <a:ext cx="9285367" cy="3587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093"/>
                <a:gridCol w="2278667"/>
                <a:gridCol w="2351090"/>
                <a:gridCol w="2480517"/>
              </a:tblGrid>
              <a:tr h="63379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Baskerville Old Face" pitchFamily="18" charset="0"/>
                        </a:rPr>
                        <a:t>Span</a:t>
                      </a:r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 No.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Baskerville Old Face" pitchFamily="18" charset="0"/>
                        </a:rPr>
                        <a:t> Before</a:t>
                      </a:r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 Strengthening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After Strengthening 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sz="20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3379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Load Test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aseline="0" dirty="0" smtClean="0">
                          <a:latin typeface="Baskerville Old Face" pitchFamily="18" charset="0"/>
                        </a:rPr>
                        <a:t>        FE Analysis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11598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Baskerville Old Face" pitchFamily="18" charset="0"/>
                        </a:rPr>
                        <a:t>2</a:t>
                      </a:r>
                      <a:r>
                        <a:rPr lang="en-US" sz="2000" b="1" baseline="30000" dirty="0" smtClean="0">
                          <a:latin typeface="Baskerville Old Face" pitchFamily="18" charset="0"/>
                        </a:rPr>
                        <a:t>nd</a:t>
                      </a:r>
                      <a:r>
                        <a:rPr lang="en-US" sz="2000" b="1" dirty="0" smtClean="0">
                          <a:latin typeface="Baskerville Old Face" pitchFamily="18" charset="0"/>
                        </a:rPr>
                        <a:t>  </a:t>
                      </a:r>
                      <a:r>
                        <a:rPr lang="en-US" sz="2000" dirty="0" smtClean="0">
                          <a:latin typeface="Baskerville Old Face" pitchFamily="18" charset="0"/>
                        </a:rPr>
                        <a:t>(distressed</a:t>
                      </a:r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 girder)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3.84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3.07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3.10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11598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Baskerville Old Face" pitchFamily="18" charset="0"/>
                        </a:rPr>
                        <a:t>4</a:t>
                      </a:r>
                      <a:r>
                        <a:rPr lang="en-US" sz="2000" b="1" baseline="30000" dirty="0" smtClean="0">
                          <a:latin typeface="Baskerville Old Face" pitchFamily="18" charset="0"/>
                        </a:rPr>
                        <a:t>th</a:t>
                      </a:r>
                      <a:r>
                        <a:rPr lang="en-US" sz="2000" b="1" baseline="0" dirty="0" smtClean="0">
                          <a:latin typeface="Baskerville Old Face" pitchFamily="18" charset="0"/>
                        </a:rPr>
                        <a:t> </a:t>
                      </a:r>
                      <a:r>
                        <a:rPr lang="en-US" sz="2000" dirty="0" smtClean="0">
                          <a:latin typeface="Baskerville Old Face" pitchFamily="18" charset="0"/>
                        </a:rPr>
                        <a:t>  (distressed girder)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4.06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3.16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3.21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5"/>
            <a:ext cx="9144000" cy="45591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Baskerville Old Face" pitchFamily="18" charset="0"/>
              </a:rPr>
              <a:t>Effectiveness of Strengthened deck</a:t>
            </a:r>
            <a:endParaRPr lang="en-IN" sz="3200" b="1" dirty="0">
              <a:solidFill>
                <a:schemeClr val="tx1"/>
              </a:solidFill>
              <a:latin typeface="Baskerville Old Face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23984"/>
            <a:ext cx="9144000" cy="5503349"/>
          </a:xfrm>
        </p:spPr>
        <p:txBody>
          <a:bodyPr>
            <a:normAutofit/>
          </a:bodyPr>
          <a:lstStyle/>
          <a:p>
            <a:pPr marL="514310" indent="-514310">
              <a:buNone/>
            </a:pPr>
            <a:r>
              <a:rPr lang="en-US" sz="2400" b="1" dirty="0" smtClean="0">
                <a:latin typeface="Baskerville Old Face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Deflection of girder at mid point ( For WAG7 Load) in mm</a:t>
            </a:r>
          </a:p>
          <a:p>
            <a:pPr marL="514310" indent="-514310">
              <a:buNone/>
            </a:pPr>
            <a:endParaRPr lang="en-IN" sz="1800" b="1" u="sng" dirty="0">
              <a:latin typeface="Bookman Old Style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686298"/>
              </p:ext>
            </p:extLst>
          </p:nvPr>
        </p:nvGraphicFramePr>
        <p:xfrm>
          <a:off x="579406" y="2166926"/>
          <a:ext cx="9285367" cy="3587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093"/>
                <a:gridCol w="2278667"/>
                <a:gridCol w="2351090"/>
                <a:gridCol w="2480517"/>
              </a:tblGrid>
              <a:tr h="63379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Baskerville Old Face" pitchFamily="18" charset="0"/>
                        </a:rPr>
                        <a:t>Span</a:t>
                      </a:r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 No.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Baskerville Old Face" pitchFamily="18" charset="0"/>
                        </a:rPr>
                        <a:t> Before</a:t>
                      </a:r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 Strengthening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After Strengthening 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sz="20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3379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Load Test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aseline="0" dirty="0" smtClean="0">
                          <a:latin typeface="Baskerville Old Face" pitchFamily="18" charset="0"/>
                        </a:rPr>
                        <a:t>        FE Analysis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11598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Baskerville Old Face" pitchFamily="18" charset="0"/>
                        </a:rPr>
                        <a:t>2</a:t>
                      </a:r>
                      <a:r>
                        <a:rPr lang="en-US" sz="2000" b="1" baseline="30000" dirty="0" smtClean="0">
                          <a:latin typeface="Baskerville Old Face" pitchFamily="18" charset="0"/>
                        </a:rPr>
                        <a:t>nd</a:t>
                      </a:r>
                      <a:r>
                        <a:rPr lang="en-US" sz="2000" b="1" dirty="0" smtClean="0">
                          <a:latin typeface="Baskerville Old Face" pitchFamily="18" charset="0"/>
                        </a:rPr>
                        <a:t>  </a:t>
                      </a:r>
                      <a:r>
                        <a:rPr lang="en-US" sz="2000" dirty="0" smtClean="0">
                          <a:latin typeface="Baskerville Old Face" pitchFamily="18" charset="0"/>
                        </a:rPr>
                        <a:t>(distressed</a:t>
                      </a:r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 girder)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3.84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3.07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3.10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11598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Baskerville Old Face" pitchFamily="18" charset="0"/>
                        </a:rPr>
                        <a:t>4</a:t>
                      </a:r>
                      <a:r>
                        <a:rPr lang="en-US" sz="2000" b="1" baseline="30000" dirty="0" smtClean="0">
                          <a:latin typeface="Baskerville Old Face" pitchFamily="18" charset="0"/>
                        </a:rPr>
                        <a:t>th</a:t>
                      </a:r>
                      <a:r>
                        <a:rPr lang="en-US" sz="2000" b="1" baseline="0" dirty="0" smtClean="0">
                          <a:latin typeface="Baskerville Old Face" pitchFamily="18" charset="0"/>
                        </a:rPr>
                        <a:t> </a:t>
                      </a:r>
                      <a:r>
                        <a:rPr lang="en-US" sz="2000" dirty="0" smtClean="0">
                          <a:latin typeface="Baskerville Old Face" pitchFamily="18" charset="0"/>
                        </a:rPr>
                        <a:t>  (distressed girder)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4.06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3.16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3.21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9333" y="931333"/>
            <a:ext cx="7620000" cy="50240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Baskerville Old Face" pitchFamily="18" charset="0"/>
              </a:rPr>
              <a:t>Design Details (material properties)</a:t>
            </a:r>
            <a:endParaRPr lang="en-IN" sz="36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376521"/>
              </p:ext>
            </p:extLst>
          </p:nvPr>
        </p:nvGraphicFramePr>
        <p:xfrm>
          <a:off x="508000" y="2225824"/>
          <a:ext cx="9144000" cy="413301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72000"/>
                <a:gridCol w="4572000"/>
              </a:tblGrid>
              <a:tr h="181835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Items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Details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940678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Grade of concrete,</a:t>
                      </a:r>
                      <a:r>
                        <a:rPr lang="en-US" sz="2400" baseline="0" dirty="0" smtClean="0">
                          <a:latin typeface="Baskerville Old Face" pitchFamily="18" charset="0"/>
                        </a:rPr>
                        <a:t> </a:t>
                      </a:r>
                      <a:r>
                        <a:rPr lang="en-US" sz="2400" dirty="0" smtClean="0">
                          <a:latin typeface="Baskerville Old Face" pitchFamily="18" charset="0"/>
                        </a:rPr>
                        <a:t>girder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M35 (verified from NDT tests and core sample)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54499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Grade of concrete, deck slab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M20 (verified by NDT tests)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54499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No of cables in each girder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6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54499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No of strands  in a cable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12 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54499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Diameter of one strand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8 mm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544996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Baskerville Old Face" pitchFamily="18" charset="0"/>
                        </a:rPr>
                        <a:t>Ultimate</a:t>
                      </a:r>
                      <a:r>
                        <a:rPr lang="en-US" sz="2400" baseline="0" dirty="0" smtClean="0">
                          <a:latin typeface="Baskerville Old Face" pitchFamily="18" charset="0"/>
                        </a:rPr>
                        <a:t> strength of cable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marL="514310" indent="-514310" algn="l">
                        <a:buNone/>
                      </a:pPr>
                      <a:r>
                        <a:rPr lang="en-US" sz="2400" dirty="0" smtClean="0">
                          <a:latin typeface="Baskerville Old Face" pitchFamily="18" charset="0"/>
                        </a:rPr>
                        <a:t>1600 N/mm² (from testing)</a:t>
                      </a:r>
                    </a:p>
                  </a:txBody>
                  <a:tcPr marL="101600" marR="101600" marT="50800" marB="508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8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9333" y="380977"/>
            <a:ext cx="7620000" cy="64294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Baskerville Old Face" pitchFamily="18" charset="0"/>
              </a:rPr>
              <a:t>Material properties of CFRP system</a:t>
            </a:r>
            <a:endParaRPr lang="en-IN" sz="28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680588"/>
              </p:ext>
            </p:extLst>
          </p:nvPr>
        </p:nvGraphicFramePr>
        <p:xfrm>
          <a:off x="508000" y="1238234"/>
          <a:ext cx="8715404" cy="42589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147252"/>
                <a:gridCol w="2263237"/>
                <a:gridCol w="248478"/>
                <a:gridCol w="2413363"/>
                <a:gridCol w="1643074"/>
              </a:tblGrid>
              <a:tr h="48725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askerville Old Face" pitchFamily="18" charset="0"/>
                        </a:rPr>
                        <a:t>CFRP</a:t>
                      </a:r>
                      <a:r>
                        <a:rPr lang="en-US" sz="2400" baseline="0" dirty="0" smtClean="0">
                          <a:latin typeface="Baskerville Old Face" pitchFamily="18" charset="0"/>
                        </a:rPr>
                        <a:t> Laminate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 hMerge="1">
                  <a:txBody>
                    <a:bodyPr/>
                    <a:lstStyle/>
                    <a:p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Baskerville Old Face" pitchFamily="18" charset="0"/>
                        </a:rPr>
                        <a:t>CFRP  Dry sheet</a:t>
                      </a:r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 hMerge="1">
                  <a:txBody>
                    <a:bodyPr/>
                    <a:lstStyle/>
                    <a:p>
                      <a:endParaRPr lang="en-IN" sz="24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77365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Baskerville Old Face" pitchFamily="18" charset="0"/>
                        </a:rPr>
                        <a:t>Width 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Baskerville Old Face" pitchFamily="18" charset="0"/>
                        </a:rPr>
                        <a:t>100 mm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Baskerville Old Face" pitchFamily="18" charset="0"/>
                        </a:rPr>
                        <a:t>Width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Baskerville Old Face" pitchFamily="18" charset="0"/>
                        </a:rPr>
                        <a:t>500 mm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48725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Baskerville Old Face" pitchFamily="18" charset="0"/>
                        </a:rPr>
                        <a:t>Thickness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Baskerville Old Face" pitchFamily="18" charset="0"/>
                        </a:rPr>
                        <a:t>2.4 mm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Baskerville Old Face" pitchFamily="18" charset="0"/>
                        </a:rPr>
                        <a:t>Thickness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Baskerville Old Face" pitchFamily="18" charset="0"/>
                        </a:rPr>
                        <a:t>0.25 mm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86858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Baskerville Old Face" pitchFamily="18" charset="0"/>
                        </a:rPr>
                        <a:t>Modulus of Elasticity 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Baskerville Old Face" pitchFamily="18" charset="0"/>
                        </a:rPr>
                        <a:t>150</a:t>
                      </a:r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Baskerville Old Face" pitchFamily="18" charset="0"/>
                        </a:rPr>
                        <a:t>GPa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Baskerville Old Face" pitchFamily="18" charset="0"/>
                        </a:rPr>
                        <a:t>Modulus of Elasticity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Baskerville Old Face" pitchFamily="18" charset="0"/>
                        </a:rPr>
                        <a:t>230 </a:t>
                      </a:r>
                      <a:r>
                        <a:rPr lang="en-IN" sz="2000" dirty="0" err="1" smtClean="0">
                          <a:latin typeface="Baskerville Old Face" pitchFamily="18" charset="0"/>
                        </a:rPr>
                        <a:t>Gpa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773651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Limiting Strain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Baskerville Old Face" pitchFamily="18" charset="0"/>
                        </a:rPr>
                        <a:t>0.012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Baskerville Old Face" pitchFamily="18" charset="0"/>
                        </a:rPr>
                        <a:t>Limiting Strain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Baskerville Old Face" pitchFamily="18" charset="0"/>
                        </a:rPr>
                        <a:t>0.014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86858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Baskerville Old Face" pitchFamily="18" charset="0"/>
                        </a:rPr>
                        <a:t>Limiting</a:t>
                      </a:r>
                      <a:r>
                        <a:rPr lang="en-US" sz="2000" baseline="0" dirty="0" smtClean="0">
                          <a:latin typeface="Baskerville Old Face" pitchFamily="18" charset="0"/>
                        </a:rPr>
                        <a:t> Stress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Baskerville Old Face" pitchFamily="18" charset="0"/>
                        </a:rPr>
                        <a:t>1800 N/mm²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Baskerville Old Face" pitchFamily="18" charset="0"/>
                        </a:rPr>
                        <a:t>Limiting Stress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latin typeface="Baskerville Old Face" pitchFamily="18" charset="0"/>
                        </a:rPr>
                        <a:t>3220 </a:t>
                      </a:r>
                      <a:r>
                        <a:rPr lang="en-US" sz="2000" dirty="0" smtClean="0">
                          <a:latin typeface="Baskerville Old Face" pitchFamily="18" charset="0"/>
                        </a:rPr>
                        <a:t>N/mm²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31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8D97-4084-4C93-BB1C-796C473C4BAC}" type="slidenum">
              <a:rPr lang="en-IN" smtClean="0"/>
              <a:pPr/>
              <a:t>34</a:t>
            </a:fld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8000" y="238100"/>
            <a:ext cx="9144000" cy="71438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Baskerville Old Face" pitchFamily="18" charset="0"/>
              </a:rPr>
              <a:t>Design Consideration</a:t>
            </a:r>
            <a:endParaRPr lang="en-US" sz="3600" b="1" dirty="0">
              <a:latin typeface="Baskerville Old Face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9406" y="1166794"/>
            <a:ext cx="9072594" cy="5929354"/>
          </a:xfrm>
        </p:spPr>
        <p:txBody>
          <a:bodyPr>
            <a:normAutofit/>
          </a:bodyPr>
          <a:lstStyle/>
          <a:p>
            <a:pPr marL="514310" indent="-514310">
              <a:buNone/>
            </a:pPr>
            <a:endParaRPr lang="en-US" sz="1800" u="sng" dirty="0" smtClean="0">
              <a:latin typeface="Bookman Old Style" pitchFamily="18" charset="0"/>
            </a:endParaRPr>
          </a:p>
          <a:p>
            <a:pPr marL="514310" indent="-514310">
              <a:buNone/>
            </a:pPr>
            <a:r>
              <a:rPr lang="en-US" sz="2000" dirty="0" smtClean="0">
                <a:latin typeface="Baskerville Old Face" pitchFamily="18" charset="0"/>
              </a:rPr>
              <a:t>(</a:t>
            </a:r>
            <a:r>
              <a:rPr lang="en-US" sz="2000" dirty="0" err="1" smtClean="0">
                <a:latin typeface="Baskerville Old Face" pitchFamily="18" charset="0"/>
              </a:rPr>
              <a:t>i</a:t>
            </a:r>
            <a:r>
              <a:rPr lang="en-US" sz="2000" dirty="0" smtClean="0">
                <a:latin typeface="Baskerville Old Face" pitchFamily="18" charset="0"/>
              </a:rPr>
              <a:t>) </a:t>
            </a:r>
            <a:r>
              <a:rPr lang="en-US" sz="2800" u="sng" dirty="0" smtClean="0">
                <a:latin typeface="Baskerville Old Face" pitchFamily="18" charset="0"/>
              </a:rPr>
              <a:t>Design philosophy</a:t>
            </a:r>
          </a:p>
          <a:p>
            <a:pPr marL="514310" indent="-514310" algn="just">
              <a:buNone/>
            </a:pPr>
            <a:r>
              <a:rPr lang="en-US" sz="2000" dirty="0" smtClean="0">
                <a:latin typeface="Baskerville Old Face" pitchFamily="18" charset="0"/>
              </a:rPr>
              <a:t>       -ACI 440.2R-08  has been followed</a:t>
            </a:r>
          </a:p>
          <a:p>
            <a:pPr marL="514310" indent="-514310" algn="just">
              <a:buNone/>
            </a:pPr>
            <a:r>
              <a:rPr lang="en-US" sz="2000" dirty="0" smtClean="0">
                <a:latin typeface="Baskerville Old Face" pitchFamily="18" charset="0"/>
              </a:rPr>
              <a:t>      - Published by American Concrete Institute</a:t>
            </a:r>
          </a:p>
          <a:p>
            <a:pPr marL="514310" indent="-514310" algn="just">
              <a:buNone/>
            </a:pPr>
            <a:r>
              <a:rPr lang="en-US" sz="2000" dirty="0" smtClean="0">
                <a:latin typeface="Baskerville Old Face" pitchFamily="18" charset="0"/>
              </a:rPr>
              <a:t>        </a:t>
            </a:r>
            <a:r>
              <a:rPr lang="en-US" sz="2000" u="sng" dirty="0" smtClean="0">
                <a:latin typeface="Baskerville Old Face" pitchFamily="18" charset="0"/>
              </a:rPr>
              <a:t>Design was  Proof checked by Prof K.M </a:t>
            </a:r>
            <a:r>
              <a:rPr lang="en-US" sz="2000" u="sng" dirty="0" err="1" smtClean="0">
                <a:latin typeface="Baskerville Old Face" pitchFamily="18" charset="0"/>
              </a:rPr>
              <a:t>Bajoria</a:t>
            </a:r>
            <a:r>
              <a:rPr lang="en-US" sz="2000" u="sng" dirty="0" smtClean="0">
                <a:latin typeface="Baskerville Old Face" pitchFamily="18" charset="0"/>
              </a:rPr>
              <a:t> of IIT/Mumbai </a:t>
            </a:r>
          </a:p>
          <a:p>
            <a:pPr marL="514310" indent="-514310" algn="just">
              <a:buNone/>
            </a:pPr>
            <a:endParaRPr lang="en-US" sz="2000" u="sng" dirty="0" smtClean="0">
              <a:latin typeface="Baskerville Old Face" pitchFamily="18" charset="0"/>
            </a:endParaRPr>
          </a:p>
          <a:p>
            <a:pPr marL="514310" indent="-514310" algn="just">
              <a:buNone/>
            </a:pPr>
            <a:r>
              <a:rPr lang="en-US" sz="2000" dirty="0" smtClean="0">
                <a:latin typeface="Baskerville Old Face" pitchFamily="18" charset="0"/>
              </a:rPr>
              <a:t>(ii)  </a:t>
            </a:r>
            <a:r>
              <a:rPr lang="en-US" sz="2400" b="1" dirty="0" smtClean="0">
                <a:latin typeface="Baskerville Old Face" pitchFamily="18" charset="0"/>
              </a:rPr>
              <a:t>Design Flexural strength </a:t>
            </a:r>
            <a:r>
              <a:rPr lang="en-US" sz="2400" dirty="0" smtClean="0">
                <a:latin typeface="Baskerville Old Face" pitchFamily="18" charset="0"/>
              </a:rPr>
              <a:t>determined based on Strain compatibility, Internal force equilibrium and Controlling mode of failure.</a:t>
            </a:r>
          </a:p>
          <a:p>
            <a:pPr marL="514310" indent="-514310" algn="just">
              <a:buNone/>
            </a:pPr>
            <a:endParaRPr lang="en-US" sz="2400" dirty="0" smtClean="0">
              <a:latin typeface="Baskerville Old Face" pitchFamily="18" charset="0"/>
            </a:endParaRPr>
          </a:p>
          <a:p>
            <a:pPr marL="514310" indent="-514310" algn="just">
              <a:buNone/>
            </a:pPr>
            <a:r>
              <a:rPr lang="en-US" sz="2400" dirty="0" smtClean="0">
                <a:latin typeface="Baskerville Old Face" pitchFamily="18" charset="0"/>
              </a:rPr>
              <a:t>(iii) The Strengthened Girders have been designed to satisfy </a:t>
            </a:r>
            <a:r>
              <a:rPr lang="en-US" sz="2400" b="1" dirty="0" smtClean="0">
                <a:latin typeface="Baskerville Old Face" pitchFamily="18" charset="0"/>
              </a:rPr>
              <a:t>Ultimate limit state</a:t>
            </a:r>
            <a:r>
              <a:rPr lang="en-US" sz="2400" dirty="0" smtClean="0">
                <a:latin typeface="Baskerville Old Face" pitchFamily="18" charset="0"/>
              </a:rPr>
              <a:t> as well as </a:t>
            </a:r>
            <a:r>
              <a:rPr lang="en-US" sz="2400" b="1" dirty="0" smtClean="0">
                <a:latin typeface="Baskerville Old Face" pitchFamily="18" charset="0"/>
              </a:rPr>
              <a:t>serviceability limit state</a:t>
            </a:r>
            <a:r>
              <a:rPr lang="en-US" sz="2400" dirty="0" smtClean="0">
                <a:latin typeface="Baskerville Old Face" pitchFamily="18" charset="0"/>
              </a:rPr>
              <a:t>.</a:t>
            </a:r>
            <a:endParaRPr lang="en-US" sz="2400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0"/>
            <a:ext cx="9144000" cy="74168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Baskerville Old Face" pitchFamily="18" charset="0"/>
              </a:rPr>
              <a:t>Probable Failure mode</a:t>
            </a:r>
            <a:endParaRPr lang="en-US" sz="36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937793"/>
            <a:ext cx="9144000" cy="424847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Baskerville Old Face" pitchFamily="18" charset="0"/>
              </a:rPr>
              <a:t>Crushing of concrete in compression before yielding of </a:t>
            </a:r>
            <a:r>
              <a:rPr lang="en-US" sz="2800" dirty="0" err="1" smtClean="0">
                <a:latin typeface="Baskerville Old Face" pitchFamily="18" charset="0"/>
              </a:rPr>
              <a:t>prestressing</a:t>
            </a:r>
            <a:r>
              <a:rPr lang="en-US" sz="2800" dirty="0" smtClean="0">
                <a:latin typeface="Baskerville Old Face" pitchFamily="18" charset="0"/>
              </a:rPr>
              <a:t> steel and rupture of laminates</a:t>
            </a:r>
          </a:p>
          <a:p>
            <a:pPr marL="0" indent="0">
              <a:buNone/>
            </a:pPr>
            <a:endParaRPr lang="en-US" sz="2800" dirty="0" smtClean="0">
              <a:latin typeface="Baskerville Old Fac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Baskerville Old Face" pitchFamily="18" charset="0"/>
              </a:rPr>
              <a:t>Yielding of </a:t>
            </a:r>
            <a:r>
              <a:rPr lang="en-US" sz="2800" dirty="0" err="1" smtClean="0">
                <a:latin typeface="Baskerville Old Face" pitchFamily="18" charset="0"/>
              </a:rPr>
              <a:t>prestressing</a:t>
            </a:r>
            <a:r>
              <a:rPr lang="en-US" sz="2800" dirty="0" smtClean="0">
                <a:latin typeface="Baskerville Old Face" pitchFamily="18" charset="0"/>
              </a:rPr>
              <a:t> steel in tension followed by rupture of laminates</a:t>
            </a:r>
          </a:p>
          <a:p>
            <a:pPr marL="0" indent="0">
              <a:buNone/>
            </a:pPr>
            <a:endParaRPr lang="en-US" sz="2800" dirty="0" smtClean="0">
              <a:latin typeface="Baskerville Old Fac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Baskerville Old Face" pitchFamily="18" charset="0"/>
              </a:rPr>
              <a:t>Yielding of steel followed by concrete crushing</a:t>
            </a:r>
          </a:p>
          <a:p>
            <a:pPr marL="0" indent="0">
              <a:buNone/>
            </a:pPr>
            <a:endParaRPr lang="en-US" sz="2800" dirty="0" smtClean="0">
              <a:latin typeface="Baskerville Old Fac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Baskerville Old Face" pitchFamily="18" charset="0"/>
              </a:rPr>
              <a:t>Debonding</a:t>
            </a:r>
            <a:r>
              <a:rPr lang="en-US" sz="2800" dirty="0" smtClean="0">
                <a:latin typeface="Baskerville Old Face" pitchFamily="18" charset="0"/>
              </a:rPr>
              <a:t> of CFRP laminates from concrete substrate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>
              <a:latin typeface="Bookman Old Style" pitchFamily="18" charset="0"/>
            </a:endParaRPr>
          </a:p>
          <a:p>
            <a:pPr>
              <a:buNone/>
            </a:pPr>
            <a:endParaRPr lang="en-US" sz="2400" dirty="0" smtClean="0">
              <a:latin typeface="Bookman Old Style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0"/>
            <a:ext cx="9144000" cy="74168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Baskerville Old Face" pitchFamily="18" charset="0"/>
              </a:rPr>
              <a:t>Flexural strength – Ultimate limit state</a:t>
            </a:r>
            <a:endParaRPr lang="en-US" sz="32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21769"/>
            <a:ext cx="9144000" cy="44644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Baskerville Old Face" pitchFamily="18" charset="0"/>
              </a:rPr>
              <a:t>Loading standard  considered 25t-2008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Baskerville Old Face" pitchFamily="18" charset="0"/>
              </a:rPr>
              <a:t>Design Flexural strength     =   18241 KN-m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Baskerville Old Face" pitchFamily="18" charset="0"/>
              </a:rPr>
              <a:t>Applied factored Moment     =  17587 KN-m</a:t>
            </a:r>
          </a:p>
          <a:p>
            <a:pPr marL="0" indent="0">
              <a:buNone/>
            </a:pPr>
            <a:r>
              <a:rPr lang="en-US" sz="3200" dirty="0">
                <a:latin typeface="Baskerville Old Face" pitchFamily="18" charset="0"/>
              </a:rPr>
              <a:t> </a:t>
            </a:r>
            <a:r>
              <a:rPr lang="en-US" sz="3200" dirty="0" smtClean="0">
                <a:latin typeface="Baskerville Old Face" pitchFamily="18" charset="0"/>
              </a:rPr>
              <a:t>                                             &lt;  18241 KN-m</a:t>
            </a:r>
          </a:p>
          <a:p>
            <a:pPr marL="0" indent="0">
              <a:buNone/>
            </a:pPr>
            <a:r>
              <a:rPr lang="en-US" sz="3200" u="sng" dirty="0" smtClean="0">
                <a:latin typeface="Baskerville Old Face" pitchFamily="18" charset="0"/>
              </a:rPr>
              <a:t>( Less than Design Flexural moment, hence OK)</a:t>
            </a:r>
          </a:p>
          <a:p>
            <a:pPr>
              <a:buNone/>
            </a:pPr>
            <a:endParaRPr lang="en-US" sz="2400" dirty="0" smtClean="0">
              <a:latin typeface="Bookman Old Style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5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1608"/>
            <a:ext cx="9144000" cy="86409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+mn-lt"/>
              </a:rPr>
              <a:t>Stresses in Service condition</a:t>
            </a:r>
            <a:endParaRPr lang="en-US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361728"/>
            <a:ext cx="9144000" cy="482453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sz="3000" u="sng" dirty="0" smtClean="0">
                <a:latin typeface="Baskerville Old Face" pitchFamily="18" charset="0"/>
              </a:rPr>
              <a:t>Compressive stress in concrete should be less than 0.45fc</a:t>
            </a:r>
          </a:p>
          <a:p>
            <a:pPr marL="0" indent="0">
              <a:buNone/>
            </a:pPr>
            <a:r>
              <a:rPr lang="en-US" sz="3000" dirty="0" smtClean="0">
                <a:latin typeface="Baskerville Old Face" pitchFamily="18" charset="0"/>
              </a:rPr>
              <a:t>    Comp stress = 6.4 </a:t>
            </a:r>
            <a:r>
              <a:rPr lang="en-US" sz="3000" dirty="0" err="1" smtClean="0">
                <a:latin typeface="Baskerville Old Face" pitchFamily="18" charset="0"/>
              </a:rPr>
              <a:t>Mpa</a:t>
            </a:r>
            <a:r>
              <a:rPr lang="en-US" sz="3000" dirty="0" smtClean="0">
                <a:latin typeface="Baskerville Old Face" pitchFamily="18" charset="0"/>
              </a:rPr>
              <a:t> &lt; 7.2 </a:t>
            </a:r>
            <a:r>
              <a:rPr lang="en-US" sz="3000" dirty="0" err="1" smtClean="0">
                <a:latin typeface="Baskerville Old Face" pitchFamily="18" charset="0"/>
              </a:rPr>
              <a:t>Mpa</a:t>
            </a:r>
            <a:r>
              <a:rPr lang="en-US" sz="3000" dirty="0" smtClean="0">
                <a:latin typeface="Baskerville Old Face" pitchFamily="18" charset="0"/>
              </a:rPr>
              <a:t> </a:t>
            </a:r>
          </a:p>
          <a:p>
            <a:pPr marL="0" indent="0">
              <a:buNone/>
            </a:pPr>
            <a:endParaRPr lang="en-US" sz="3000" dirty="0" smtClean="0">
              <a:latin typeface="Baskerville Old Fac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3000" u="sng" dirty="0" smtClean="0">
                <a:latin typeface="Baskerville Old Face" pitchFamily="18" charset="0"/>
              </a:rPr>
              <a:t>Stress in </a:t>
            </a:r>
            <a:r>
              <a:rPr lang="en-US" sz="3000" u="sng" dirty="0" err="1" smtClean="0">
                <a:latin typeface="Baskerville Old Face" pitchFamily="18" charset="0"/>
              </a:rPr>
              <a:t>prestressing</a:t>
            </a:r>
            <a:r>
              <a:rPr lang="en-US" sz="3000" u="sng" dirty="0" smtClean="0">
                <a:latin typeface="Baskerville Old Face" pitchFamily="18" charset="0"/>
              </a:rPr>
              <a:t> wire should be less than 0.72fpu to  avoid yielding of steel in service</a:t>
            </a:r>
          </a:p>
          <a:p>
            <a:pPr marL="0" indent="0">
              <a:buNone/>
            </a:pPr>
            <a:r>
              <a:rPr lang="en-US" sz="3000" dirty="0" smtClean="0">
                <a:latin typeface="Baskerville Old Face" pitchFamily="18" charset="0"/>
              </a:rPr>
              <a:t>    Stress in steel = 705 </a:t>
            </a:r>
            <a:r>
              <a:rPr lang="en-US" sz="3000" dirty="0" err="1" smtClean="0">
                <a:latin typeface="Baskerville Old Face" pitchFamily="18" charset="0"/>
              </a:rPr>
              <a:t>Mpa</a:t>
            </a:r>
            <a:r>
              <a:rPr lang="en-US" sz="3000" dirty="0" smtClean="0">
                <a:latin typeface="Baskerville Old Face" pitchFamily="18" charset="0"/>
              </a:rPr>
              <a:t> &lt; 1140 </a:t>
            </a:r>
            <a:r>
              <a:rPr lang="en-US" sz="3000" dirty="0" err="1" smtClean="0">
                <a:latin typeface="Baskerville Old Face" pitchFamily="18" charset="0"/>
              </a:rPr>
              <a:t>Mpa</a:t>
            </a:r>
            <a:endParaRPr lang="en-US" sz="3000" dirty="0" smtClean="0">
              <a:latin typeface="Baskerville Old Face" pitchFamily="18" charset="0"/>
            </a:endParaRPr>
          </a:p>
          <a:p>
            <a:pPr marL="0" indent="0">
              <a:buNone/>
            </a:pPr>
            <a:endParaRPr lang="en-US" sz="3000" dirty="0" smtClean="0">
              <a:latin typeface="Baskerville Old Fac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3000" u="sng" dirty="0" smtClean="0">
                <a:latin typeface="Baskerville Old Face" pitchFamily="18" charset="0"/>
              </a:rPr>
              <a:t>Stress in CFRP laminates should be less than 0.55ffu to avoid  creep rupture under sustained load and fatigue due to cyclic  stress</a:t>
            </a:r>
          </a:p>
          <a:p>
            <a:pPr marL="0" indent="0">
              <a:buNone/>
            </a:pPr>
            <a:r>
              <a:rPr lang="en-US" sz="3000" dirty="0" smtClean="0">
                <a:latin typeface="Baskerville Old Face" pitchFamily="18" charset="0"/>
              </a:rPr>
              <a:t>    Stress in laminate = 410 </a:t>
            </a:r>
            <a:r>
              <a:rPr lang="en-US" sz="3000" dirty="0" err="1" smtClean="0">
                <a:latin typeface="Baskerville Old Face" pitchFamily="18" charset="0"/>
              </a:rPr>
              <a:t>Mpa</a:t>
            </a:r>
            <a:r>
              <a:rPr lang="en-US" sz="3000" dirty="0" smtClean="0">
                <a:latin typeface="Baskerville Old Face" pitchFamily="18" charset="0"/>
              </a:rPr>
              <a:t> &lt; </a:t>
            </a:r>
            <a:r>
              <a:rPr lang="en-US" sz="3000" dirty="0" smtClean="0">
                <a:latin typeface="Baskerville Old Face" pitchFamily="18" charset="0"/>
              </a:rPr>
              <a:t>990</a:t>
            </a:r>
            <a:r>
              <a:rPr lang="en-US" sz="3000" dirty="0" smtClean="0">
                <a:latin typeface="Baskerville Old Face" pitchFamily="18" charset="0"/>
              </a:rPr>
              <a:t> </a:t>
            </a:r>
            <a:r>
              <a:rPr lang="en-US" sz="3000" dirty="0" err="1" smtClean="0">
                <a:latin typeface="Baskerville Old Face" pitchFamily="18" charset="0"/>
              </a:rPr>
              <a:t>Mpa</a:t>
            </a:r>
            <a:endParaRPr lang="en-US" sz="3000" dirty="0" smtClean="0">
              <a:latin typeface="Baskerville Old Face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9333" y="931333"/>
            <a:ext cx="7620000" cy="718427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solidFill>
                  <a:schemeClr val="tx1"/>
                </a:solidFill>
                <a:latin typeface="Baskerville Old Face" pitchFamily="18" charset="0"/>
              </a:rPr>
              <a:t>Advantages of </a:t>
            </a:r>
            <a:r>
              <a:rPr lang="en-IN" sz="2800" b="1" dirty="0" err="1" smtClean="0">
                <a:solidFill>
                  <a:schemeClr val="tx1"/>
                </a:solidFill>
                <a:latin typeface="Baskerville Old Face" pitchFamily="18" charset="0"/>
              </a:rPr>
              <a:t>prestressing</a:t>
            </a:r>
            <a:r>
              <a:rPr lang="en-IN" sz="2800" b="1" dirty="0" smtClean="0">
                <a:solidFill>
                  <a:schemeClr val="tx1"/>
                </a:solidFill>
                <a:latin typeface="Baskerville Old Face" pitchFamily="18" charset="0"/>
              </a:rPr>
              <a:t> laminates</a:t>
            </a:r>
            <a:endParaRPr lang="en-IN" sz="28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en-US" sz="2800" dirty="0" smtClean="0">
                <a:latin typeface="Baskerville Old Face" pitchFamily="18" charset="0"/>
              </a:rPr>
              <a:t>Induce comp stresses in bottom of girder</a:t>
            </a:r>
          </a:p>
          <a:p>
            <a:pPr marL="0" indent="0">
              <a:buClrTx/>
              <a:buNone/>
            </a:pPr>
            <a:endParaRPr lang="en-US" sz="2800" dirty="0" smtClean="0">
              <a:latin typeface="Baskerville Old Face" pitchFamily="18" charset="0"/>
            </a:endParaRPr>
          </a:p>
          <a:p>
            <a:pPr>
              <a:buClrTx/>
            </a:pPr>
            <a:r>
              <a:rPr lang="en-US" sz="2800" dirty="0" smtClean="0">
                <a:latin typeface="Baskerville Old Face" pitchFamily="18" charset="0"/>
              </a:rPr>
              <a:t>May close pre existing cracks and increase stiffness</a:t>
            </a:r>
          </a:p>
          <a:p>
            <a:pPr marL="0" indent="0">
              <a:buClrTx/>
              <a:buNone/>
            </a:pPr>
            <a:endParaRPr lang="en-US" sz="2800" dirty="0" smtClean="0">
              <a:latin typeface="Baskerville Old Face" pitchFamily="18" charset="0"/>
            </a:endParaRPr>
          </a:p>
          <a:p>
            <a:pPr>
              <a:buClrTx/>
            </a:pPr>
            <a:r>
              <a:rPr lang="en-US" sz="2800" dirty="0" smtClean="0">
                <a:latin typeface="Baskerville Old Face" pitchFamily="18" charset="0"/>
              </a:rPr>
              <a:t>Laminate made active to participate to carry load due to DL+SIDL – 0.22 % strain (more utilization)</a:t>
            </a:r>
          </a:p>
          <a:p>
            <a:pPr marL="0" indent="0">
              <a:buClrTx/>
              <a:buNone/>
            </a:pPr>
            <a:endParaRPr lang="en-US" sz="2800" dirty="0" smtClean="0">
              <a:latin typeface="Baskerville Old Face" pitchFamily="18" charset="0"/>
            </a:endParaRPr>
          </a:p>
          <a:p>
            <a:pPr>
              <a:buClrTx/>
            </a:pPr>
            <a:r>
              <a:rPr lang="en-US" sz="2800" dirty="0" smtClean="0">
                <a:latin typeface="Baskerville Old Face" pitchFamily="18" charset="0"/>
              </a:rPr>
              <a:t>Improve serviceability and durability of girders</a:t>
            </a:r>
          </a:p>
          <a:p>
            <a:pPr marL="0" indent="0">
              <a:buClrTx/>
              <a:buNone/>
            </a:pPr>
            <a:endParaRPr lang="en-US" sz="2800" dirty="0" smtClean="0">
              <a:latin typeface="Baskerville Old Face" pitchFamily="18" charset="0"/>
            </a:endParaRPr>
          </a:p>
          <a:p>
            <a:pPr>
              <a:buClrTx/>
            </a:pPr>
            <a:r>
              <a:rPr lang="en-US" sz="2800" dirty="0" smtClean="0">
                <a:latin typeface="Baskerville Old Face" pitchFamily="18" charset="0"/>
              </a:rPr>
              <a:t>Increase the ultimate moment of resistance by delaying failure mode associated with delamination as the ends are anchored.</a:t>
            </a:r>
          </a:p>
          <a:p>
            <a:pPr>
              <a:buClrTx/>
            </a:pPr>
            <a:endParaRPr lang="en-US" sz="2800" dirty="0" smtClean="0">
              <a:latin typeface="Baskerville Old Face" pitchFamily="18" charset="0"/>
            </a:endParaRPr>
          </a:p>
          <a:p>
            <a:pPr>
              <a:buClrTx/>
            </a:pPr>
            <a:endParaRPr lang="en-US" sz="2400" dirty="0" smtClean="0">
              <a:latin typeface="Bookman Old Style" panose="02050604050505020204" pitchFamily="18" charset="0"/>
            </a:endParaRPr>
          </a:p>
          <a:p>
            <a:pPr>
              <a:buClrTx/>
            </a:pPr>
            <a:endParaRPr lang="en-US" sz="2400" dirty="0" smtClean="0">
              <a:latin typeface="Bookman Old Style" panose="02050604050505020204" pitchFamily="18" charset="0"/>
            </a:endParaRPr>
          </a:p>
          <a:p>
            <a:pPr>
              <a:buClrTx/>
            </a:pPr>
            <a:endParaRPr lang="en-US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89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0976"/>
            <a:ext cx="9144000" cy="78581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Baskerville Old Face" pitchFamily="18" charset="0"/>
              </a:rPr>
              <a:t>Conclusions</a:t>
            </a:r>
            <a:endParaRPr lang="en-US" sz="32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17712"/>
            <a:ext cx="9144000" cy="561662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endParaRPr lang="en-US" sz="2200" dirty="0" smtClean="0">
              <a:latin typeface="Bookman Old Style" pitchFamily="18" charset="0"/>
            </a:endParaRPr>
          </a:p>
          <a:p>
            <a:pPr>
              <a:buClrTx/>
              <a:buSzPct val="100000"/>
            </a:pPr>
            <a:r>
              <a:rPr lang="en-US" sz="2200" dirty="0" smtClean="0">
                <a:latin typeface="Baskerville Old Face" pitchFamily="18" charset="0"/>
              </a:rPr>
              <a:t>The use of CFRP laminates increases the flexural stiffness and natural frequency of the cracked </a:t>
            </a:r>
            <a:r>
              <a:rPr lang="en-US" sz="2200" dirty="0" err="1" smtClean="0">
                <a:latin typeface="Baskerville Old Face" pitchFamily="18" charset="0"/>
              </a:rPr>
              <a:t>prestressed</a:t>
            </a:r>
            <a:r>
              <a:rPr lang="en-US" sz="2200" dirty="0" smtClean="0">
                <a:latin typeface="Baskerville Old Face" pitchFamily="18" charset="0"/>
              </a:rPr>
              <a:t> girders.</a:t>
            </a:r>
          </a:p>
          <a:p>
            <a:pPr>
              <a:buClrTx/>
              <a:buSzPct val="100000"/>
            </a:pPr>
            <a:r>
              <a:rPr lang="en-US" sz="2200" dirty="0" smtClean="0">
                <a:latin typeface="Baskerville Old Face" pitchFamily="18" charset="0"/>
              </a:rPr>
              <a:t>Proper CFRP repair scheme can be designed by following provisions of ACI-440-2R for capacity enhancement and desired mode of failure of repaired PSC girders.</a:t>
            </a:r>
          </a:p>
          <a:p>
            <a:pPr>
              <a:buClrTx/>
              <a:buSzPct val="100000"/>
            </a:pPr>
            <a:r>
              <a:rPr lang="en-US" sz="2200" dirty="0" smtClean="0">
                <a:latin typeface="Baskerville Old Face" pitchFamily="18" charset="0"/>
              </a:rPr>
              <a:t>Results of load tests after strengthening are in good agreement with the results obtained from FE analysis.</a:t>
            </a:r>
          </a:p>
          <a:p>
            <a:pPr>
              <a:buClrTx/>
              <a:buSzPct val="100000"/>
            </a:pPr>
            <a:r>
              <a:rPr lang="en-US" sz="2200" dirty="0" smtClean="0">
                <a:latin typeface="Baskerville Old Face" pitchFamily="18" charset="0"/>
              </a:rPr>
              <a:t>The deflection of repaired girders are almost constant after passing  more than one year – thus proved an effective method of strengthening of cracked PSC  girders  </a:t>
            </a:r>
          </a:p>
          <a:p>
            <a:pPr>
              <a:buClrTx/>
              <a:buSzPct val="100000"/>
            </a:pPr>
            <a:r>
              <a:rPr lang="en-US" sz="2200" dirty="0" smtClean="0">
                <a:latin typeface="Baskerville Old Face" pitchFamily="18" charset="0"/>
              </a:rPr>
              <a:t>First time implemented in Indian Railway and proved very promising, effective and economical for organization like Railway where work has to be done under traffic or a traffic block of 2-3 hours –traffic can’t be stopped or diverted</a:t>
            </a:r>
          </a:p>
          <a:p>
            <a:pPr>
              <a:buClrTx/>
              <a:buSzPct val="100000"/>
            </a:pPr>
            <a:endParaRPr lang="en-US" sz="2200" dirty="0" smtClean="0">
              <a:latin typeface="Baskerville Old Face" pitchFamily="18" charset="0"/>
            </a:endParaRPr>
          </a:p>
          <a:p>
            <a:endParaRPr lang="en-US" sz="2200" dirty="0" smtClean="0">
              <a:latin typeface="Bookman Old Style" pitchFamily="18" charset="0"/>
            </a:endParaRPr>
          </a:p>
          <a:p>
            <a:pPr marL="0" indent="0">
              <a:buNone/>
            </a:pPr>
            <a:endParaRPr lang="en-US" sz="2200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US" sz="2400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endParaRPr lang="en-US" sz="2400" dirty="0" smtClean="0">
              <a:latin typeface="Bookman Old Style" pitchFamily="18" charset="0"/>
            </a:endParaRPr>
          </a:p>
          <a:p>
            <a:pPr>
              <a:buNone/>
            </a:pPr>
            <a:endParaRPr lang="en-US" sz="2400" dirty="0" smtClean="0">
              <a:latin typeface="Bookman Old Style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6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0"/>
            <a:ext cx="9144000" cy="74168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Baskerville Old Face" pitchFamily="18" charset="0"/>
              </a:rPr>
              <a:t>Defects identified and Action Taken</a:t>
            </a:r>
            <a:endParaRPr lang="en-US" sz="32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95423"/>
            <a:ext cx="9144000" cy="2286015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Baskerville Old Face" pitchFamily="18" charset="0"/>
              </a:rPr>
              <a:t>Multiple vertical structural cracks found in girders</a:t>
            </a:r>
          </a:p>
          <a:p>
            <a:pPr>
              <a:buNone/>
            </a:pPr>
            <a:r>
              <a:rPr lang="en-US" sz="2800" dirty="0" smtClean="0">
                <a:latin typeface="Baskerville Old Face" pitchFamily="18" charset="0"/>
              </a:rPr>
              <a:t>    (mainly originating from bottom)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Baskerville Old Face" pitchFamily="18" charset="0"/>
              </a:rPr>
              <a:t>Other </a:t>
            </a:r>
            <a:r>
              <a:rPr lang="en-US" sz="2800" dirty="0" smtClean="0">
                <a:latin typeface="Baskerville Old Face" pitchFamily="18" charset="0"/>
              </a:rPr>
              <a:t>deteriorations </a:t>
            </a:r>
            <a:r>
              <a:rPr lang="en-US" sz="2800" dirty="0" smtClean="0">
                <a:latin typeface="Baskerville Old Face" pitchFamily="18" charset="0"/>
              </a:rPr>
              <a:t>in slab and girders also noticed. </a:t>
            </a:r>
            <a:endParaRPr lang="en-US" sz="2800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Baskerville Old Face" pitchFamily="18" charset="0"/>
              </a:rPr>
              <a:t>Cracks were active (opening &amp; closing)under traffic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Baskerville Old Face" pitchFamily="18" charset="0"/>
              </a:rPr>
              <a:t>Speed reduced to 20 </a:t>
            </a:r>
            <a:r>
              <a:rPr lang="en-US" sz="2800" dirty="0" err="1" smtClean="0">
                <a:latin typeface="Baskerville Old Face" pitchFamily="18" charset="0"/>
              </a:rPr>
              <a:t>kmph</a:t>
            </a:r>
            <a:r>
              <a:rPr lang="en-US" sz="2800" dirty="0" smtClean="0">
                <a:latin typeface="Baskerville Old Face" pitchFamily="18" charset="0"/>
              </a:rPr>
              <a:t> in March-2014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Baskerville Old Face" pitchFamily="18" charset="0"/>
              </a:rPr>
              <a:t>Tell tales were provided</a:t>
            </a:r>
          </a:p>
          <a:p>
            <a:pPr>
              <a:buNone/>
            </a:pPr>
            <a:endParaRPr lang="en-US" sz="3200" dirty="0" smtClean="0">
              <a:latin typeface="Baskerville Old Face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 descr="F:\FOR PPTr-Mod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81438"/>
            <a:ext cx="9144000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782320"/>
            <a:ext cx="9228667" cy="3884936"/>
          </a:xfrm>
        </p:spPr>
        <p:txBody>
          <a:bodyPr>
            <a:normAutofit/>
          </a:bodyPr>
          <a:lstStyle/>
          <a:p>
            <a:pPr algn="ctr"/>
            <a:r>
              <a:rPr lang="en-IN" sz="9600" b="1" i="1" dirty="0" smtClean="0">
                <a:solidFill>
                  <a:srgbClr val="C00000"/>
                </a:solidFill>
                <a:latin typeface="Baskerville Old Face" pitchFamily="18" charset="0"/>
              </a:rPr>
              <a:t>THANK YOU</a:t>
            </a:r>
            <a:endParaRPr lang="en-IN" sz="13800" b="1" i="1" dirty="0">
              <a:solidFill>
                <a:srgbClr val="C000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8D97-4084-4C93-BB1C-796C473C4BAC}" type="slidenum">
              <a:rPr lang="en-IN" smtClean="0"/>
              <a:pPr/>
              <a:t>5</a:t>
            </a:fld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8000" y="809604"/>
            <a:ext cx="9144000" cy="114300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Baskerville Old Face" pitchFamily="18" charset="0"/>
              </a:rPr>
              <a:t>Defect:- </a:t>
            </a:r>
            <a:r>
              <a:rPr lang="en-US" sz="2800" b="1" dirty="0" smtClean="0">
                <a:latin typeface="Baskerville Old Face" pitchFamily="18" charset="0"/>
              </a:rPr>
              <a:t/>
            </a:r>
            <a:br>
              <a:rPr lang="en-US" sz="2800" b="1" dirty="0" smtClean="0">
                <a:latin typeface="Baskerville Old Face" pitchFamily="18" charset="0"/>
              </a:rPr>
            </a:br>
            <a:r>
              <a:rPr lang="en-US" sz="2400" b="1" dirty="0" smtClean="0">
                <a:latin typeface="Baskerville Old Face" pitchFamily="18" charset="0"/>
              </a:rPr>
              <a:t>Vertical Flexural Cracks </a:t>
            </a:r>
            <a:endParaRPr lang="en-US" sz="2400" b="1" dirty="0">
              <a:latin typeface="Baskerville Old Face" pitchFamily="18" charset="0"/>
            </a:endParaRPr>
          </a:p>
        </p:txBody>
      </p:sp>
      <p:pic>
        <p:nvPicPr>
          <p:cNvPr id="5" name="Content Placeholder 4" descr="D:\Divya-Projects\160. Strengthening of PSC girders at Ratlam\PPT\Ratlam\Photos\BRIDGE N0 114\IMG_20140702_1241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34" y="2095488"/>
            <a:ext cx="6746522" cy="522994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53616"/>
            <a:ext cx="9036496" cy="57606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Baskerville Old Face" pitchFamily="18" charset="0"/>
              </a:rPr>
              <a:t>Visible Cracks in Web of PSC girder</a:t>
            </a:r>
            <a:endParaRPr lang="en-US" sz="3200" b="1" dirty="0">
              <a:latin typeface="Baskerville Old Face" pitchFamily="18" charset="0"/>
            </a:endParaRPr>
          </a:p>
        </p:txBody>
      </p:sp>
      <p:pic>
        <p:nvPicPr>
          <p:cNvPr id="4" name="Content Placeholder 3" descr="C:\Users\WRLY\AppData\Local\Temp\Rar$DIa0.740\cracks in web span S-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83656" y="497637"/>
            <a:ext cx="5760640" cy="763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43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8D97-4084-4C93-BB1C-796C473C4BAC}" type="slidenum">
              <a:rPr lang="en-IN" smtClean="0"/>
              <a:pPr/>
              <a:t>7</a:t>
            </a:fld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8000" y="238100"/>
            <a:ext cx="9144000" cy="714380"/>
          </a:xfrm>
        </p:spPr>
        <p:txBody>
          <a:bodyPr>
            <a:normAutofit/>
          </a:bodyPr>
          <a:lstStyle/>
          <a:p>
            <a:r>
              <a:rPr lang="en-US" sz="3200" b="1" smtClean="0">
                <a:latin typeface="Baskerville Old Face" pitchFamily="18" charset="0"/>
              </a:rPr>
              <a:t>Tests </a:t>
            </a:r>
            <a:r>
              <a:rPr lang="en-US" sz="3200" b="1" dirty="0" smtClean="0">
                <a:latin typeface="Baskerville Old Face" pitchFamily="18" charset="0"/>
              </a:rPr>
              <a:t>carried out before strengthening</a:t>
            </a:r>
            <a:endParaRPr lang="en-US" sz="3200" b="1" dirty="0">
              <a:latin typeface="Baskerville Old Face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8000" y="1095356"/>
            <a:ext cx="9144000" cy="6000792"/>
          </a:xfrm>
        </p:spPr>
        <p:txBody>
          <a:bodyPr>
            <a:normAutofit/>
          </a:bodyPr>
          <a:lstStyle/>
          <a:p>
            <a:pPr marL="514310" indent="-514310">
              <a:buNone/>
            </a:pPr>
            <a:r>
              <a:rPr lang="en-US" sz="2400" dirty="0" smtClean="0">
                <a:latin typeface="Bookman Old Style" pitchFamily="18" charset="0"/>
              </a:rPr>
              <a:t>(</a:t>
            </a:r>
            <a:r>
              <a:rPr lang="en-US" sz="2400" dirty="0" err="1" smtClean="0">
                <a:latin typeface="Bookman Old Style" pitchFamily="18" charset="0"/>
              </a:rPr>
              <a:t>i</a:t>
            </a:r>
            <a:r>
              <a:rPr lang="en-US" sz="2400" dirty="0" smtClean="0">
                <a:latin typeface="Bookman Old Style" pitchFamily="18" charset="0"/>
              </a:rPr>
              <a:t>)  </a:t>
            </a:r>
            <a:r>
              <a:rPr lang="en-US" sz="2400" u="sng" dirty="0" smtClean="0">
                <a:latin typeface="Baskerville Old Face" pitchFamily="18" charset="0"/>
              </a:rPr>
              <a:t>Rebound hammer test</a:t>
            </a:r>
            <a:r>
              <a:rPr lang="en-US" sz="2400" dirty="0" smtClean="0">
                <a:latin typeface="Baskerville Old Face" pitchFamily="18" charset="0"/>
              </a:rPr>
              <a:t> – </a:t>
            </a:r>
          </a:p>
          <a:p>
            <a:pPr marL="0" indent="0">
              <a:buNone/>
            </a:pPr>
            <a:r>
              <a:rPr lang="en-US" sz="2400" dirty="0">
                <a:latin typeface="Baskerville Old Face" pitchFamily="18" charset="0"/>
              </a:rPr>
              <a:t> </a:t>
            </a:r>
            <a:r>
              <a:rPr lang="en-US" sz="2400" dirty="0" smtClean="0">
                <a:latin typeface="Baskerville Old Face" pitchFamily="18" charset="0"/>
              </a:rPr>
              <a:t>     Compressive strength of concrete</a:t>
            </a:r>
          </a:p>
          <a:p>
            <a:pPr marL="457164" indent="-457164">
              <a:buNone/>
            </a:pPr>
            <a:r>
              <a:rPr lang="en-US" sz="2400" dirty="0" smtClean="0">
                <a:latin typeface="Baskerville Old Face" pitchFamily="18" charset="0"/>
              </a:rPr>
              <a:t>      </a:t>
            </a:r>
            <a:r>
              <a:rPr lang="en-US" sz="2400" u="sng" dirty="0" smtClean="0">
                <a:latin typeface="Baskerville Old Face" pitchFamily="18" charset="0"/>
              </a:rPr>
              <a:t>Ultrasonic pulse velocity test </a:t>
            </a:r>
            <a:r>
              <a:rPr lang="en-US" sz="2400" dirty="0" smtClean="0">
                <a:latin typeface="Baskerville Old Face" pitchFamily="18" charset="0"/>
              </a:rPr>
              <a:t>– </a:t>
            </a:r>
          </a:p>
          <a:p>
            <a:pPr marL="0" indent="0">
              <a:buNone/>
            </a:pPr>
            <a:r>
              <a:rPr lang="en-US" sz="2400" dirty="0">
                <a:latin typeface="Baskerville Old Face" pitchFamily="18" charset="0"/>
              </a:rPr>
              <a:t> </a:t>
            </a:r>
            <a:r>
              <a:rPr lang="en-US" sz="2400" dirty="0" smtClean="0">
                <a:latin typeface="Baskerville Old Face" pitchFamily="18" charset="0"/>
              </a:rPr>
              <a:t>     homogeneity and quality of concrete, presence of voids, cracks etc.</a:t>
            </a:r>
          </a:p>
          <a:p>
            <a:pPr marL="514310" indent="-514310">
              <a:buNone/>
            </a:pPr>
            <a:r>
              <a:rPr lang="en-US" sz="2400" dirty="0" smtClean="0">
                <a:latin typeface="Baskerville Old Face" pitchFamily="18" charset="0"/>
              </a:rPr>
              <a:t>(ii)   </a:t>
            </a:r>
            <a:r>
              <a:rPr lang="en-US" sz="2400" u="sng" dirty="0" smtClean="0">
                <a:latin typeface="Baskerville Old Face" pitchFamily="18" charset="0"/>
              </a:rPr>
              <a:t>Core test </a:t>
            </a:r>
            <a:r>
              <a:rPr lang="en-US" sz="2400" dirty="0" smtClean="0">
                <a:latin typeface="Baskerville Old Face" pitchFamily="18" charset="0"/>
              </a:rPr>
              <a:t>– Comp strength of concrete</a:t>
            </a:r>
          </a:p>
          <a:p>
            <a:pPr marL="514310" indent="-514310">
              <a:buNone/>
            </a:pPr>
            <a:r>
              <a:rPr lang="en-US" sz="2400" dirty="0" smtClean="0">
                <a:latin typeface="Baskerville Old Face" pitchFamily="18" charset="0"/>
              </a:rPr>
              <a:t>(iii)  </a:t>
            </a:r>
            <a:r>
              <a:rPr lang="en-US" sz="2400" u="sng" dirty="0" smtClean="0">
                <a:latin typeface="Baskerville Old Face" pitchFamily="18" charset="0"/>
              </a:rPr>
              <a:t>Tension test </a:t>
            </a:r>
            <a:r>
              <a:rPr lang="en-US" sz="2400" dirty="0" smtClean="0">
                <a:latin typeface="Baskerville Old Face" pitchFamily="18" charset="0"/>
              </a:rPr>
              <a:t>– Tensile Strength of </a:t>
            </a:r>
            <a:r>
              <a:rPr lang="en-US" sz="2400" dirty="0" err="1" smtClean="0">
                <a:latin typeface="Baskerville Old Face" pitchFamily="18" charset="0"/>
              </a:rPr>
              <a:t>Prestressing</a:t>
            </a:r>
            <a:r>
              <a:rPr lang="en-US" sz="2400" dirty="0" smtClean="0">
                <a:latin typeface="Baskerville Old Face" pitchFamily="18" charset="0"/>
              </a:rPr>
              <a:t> wire</a:t>
            </a:r>
          </a:p>
          <a:p>
            <a:pPr marL="514310" indent="-514310">
              <a:buNone/>
            </a:pPr>
            <a:r>
              <a:rPr lang="en-US" sz="2400" dirty="0" smtClean="0">
                <a:latin typeface="Baskerville Old Face" pitchFamily="18" charset="0"/>
              </a:rPr>
              <a:t>(iv)   </a:t>
            </a:r>
            <a:r>
              <a:rPr lang="en-US" sz="2400" u="sng" dirty="0" smtClean="0">
                <a:latin typeface="Baskerville Old Face" pitchFamily="18" charset="0"/>
              </a:rPr>
              <a:t>Concrete Scanning System </a:t>
            </a:r>
            <a:r>
              <a:rPr lang="en-US" sz="2400" dirty="0" smtClean="0">
                <a:latin typeface="Baskerville Old Face" pitchFamily="18" charset="0"/>
              </a:rPr>
              <a:t>– used for locating </a:t>
            </a:r>
            <a:r>
              <a:rPr lang="en-US" sz="2400" dirty="0" err="1" smtClean="0">
                <a:latin typeface="Baskerville Old Face" pitchFamily="18" charset="0"/>
              </a:rPr>
              <a:t>prestressing</a:t>
            </a:r>
            <a:r>
              <a:rPr lang="en-US" sz="2400" dirty="0" smtClean="0">
                <a:latin typeface="Baskerville Old Face" pitchFamily="18" charset="0"/>
              </a:rPr>
              <a:t> cables and   </a:t>
            </a:r>
          </a:p>
          <a:p>
            <a:pPr marL="514310" indent="-514310">
              <a:buNone/>
            </a:pPr>
            <a:r>
              <a:rPr lang="en-US" sz="2400" dirty="0" smtClean="0">
                <a:latin typeface="Baskerville Old Face" pitchFamily="18" charset="0"/>
              </a:rPr>
              <a:t>        finding their size.</a:t>
            </a:r>
          </a:p>
          <a:p>
            <a:pPr marL="514350" indent="-514350">
              <a:buClrTx/>
              <a:buAutoNum type="romanLcParenBoth" startAt="5"/>
            </a:pPr>
            <a:r>
              <a:rPr lang="en-US" sz="2400" u="sng" dirty="0" smtClean="0">
                <a:latin typeface="Baskerville Old Face" pitchFamily="18" charset="0"/>
              </a:rPr>
              <a:t>Load tests </a:t>
            </a:r>
            <a:r>
              <a:rPr lang="en-US" sz="2400" dirty="0" smtClean="0">
                <a:latin typeface="Baskerville Old Face" pitchFamily="18" charset="0"/>
              </a:rPr>
              <a:t>for measurement of deflection using LVDT– to compare pre and post strengthening results- </a:t>
            </a:r>
          </a:p>
          <a:p>
            <a:pPr marL="514350" indent="-514350">
              <a:buClrTx/>
              <a:buAutoNum type="romanLcParenBoth" startAt="6"/>
            </a:pPr>
            <a:r>
              <a:rPr lang="en-US" sz="2400" u="sng" dirty="0" smtClean="0">
                <a:latin typeface="Baskerville Old Face" pitchFamily="18" charset="0"/>
              </a:rPr>
              <a:t>Test for measurement of natural frequency </a:t>
            </a:r>
            <a:r>
              <a:rPr lang="en-US" sz="2400" dirty="0" smtClean="0">
                <a:latin typeface="Baskerville Old Face" pitchFamily="18" charset="0"/>
              </a:rPr>
              <a:t>using accelerometer– to compare pre and post strengthening results</a:t>
            </a:r>
          </a:p>
          <a:p>
            <a:pPr marL="514310" indent="-514310"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82320"/>
            <a:ext cx="9398000" cy="67022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Baskerville Old Face" pitchFamily="18" charset="0"/>
              </a:rPr>
              <a:t>Results of NDT tests</a:t>
            </a:r>
            <a:endParaRPr lang="en-IN" sz="36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79406" y="1666860"/>
          <a:ext cx="8644000" cy="28651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552841"/>
                <a:gridCol w="2859056"/>
                <a:gridCol w="3232103"/>
              </a:tblGrid>
              <a:tr h="166840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Baskerville Old Face" pitchFamily="18" charset="0"/>
                        </a:rPr>
                        <a:t>    Span No.</a:t>
                      </a:r>
                      <a:endParaRPr lang="en-IN" sz="28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Baskerville Old Face" pitchFamily="18" charset="0"/>
                        </a:rPr>
                        <a:t>Average of UPV readings (km/sec)</a:t>
                      </a:r>
                      <a:endParaRPr lang="en-IN" sz="28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Baskerville Old Face" pitchFamily="18" charset="0"/>
                        </a:rPr>
                        <a:t>Average comp</a:t>
                      </a:r>
                      <a:r>
                        <a:rPr lang="en-US" sz="2800" baseline="0" dirty="0" smtClean="0">
                          <a:latin typeface="Baskerville Old Face" pitchFamily="18" charset="0"/>
                        </a:rPr>
                        <a:t> strength </a:t>
                      </a:r>
                    </a:p>
                    <a:p>
                      <a:r>
                        <a:rPr lang="en-US" sz="2800" dirty="0" smtClean="0">
                          <a:latin typeface="Baskerville Old Face" pitchFamily="18" charset="0"/>
                        </a:rPr>
                        <a:t>Rebound Hammer test (</a:t>
                      </a:r>
                      <a:r>
                        <a:rPr lang="en-US" sz="2800" dirty="0" err="1" smtClean="0">
                          <a:latin typeface="Baskerville Old Face" pitchFamily="18" charset="0"/>
                        </a:rPr>
                        <a:t>Mpa</a:t>
                      </a:r>
                      <a:r>
                        <a:rPr lang="en-US" sz="2800" dirty="0" smtClean="0">
                          <a:latin typeface="Baskerville Old Face" pitchFamily="18" charset="0"/>
                        </a:rPr>
                        <a:t>)</a:t>
                      </a:r>
                      <a:endParaRPr lang="en-IN" sz="28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487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Baskerville Old Face" pitchFamily="18" charset="0"/>
                        </a:rPr>
                        <a:t>Span</a:t>
                      </a:r>
                      <a:r>
                        <a:rPr lang="en-US" sz="2800" baseline="0" dirty="0" smtClean="0">
                          <a:latin typeface="Baskerville Old Face" pitchFamily="18" charset="0"/>
                        </a:rPr>
                        <a:t> -2</a:t>
                      </a:r>
                      <a:endParaRPr lang="en-IN" sz="28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Baskerville Old Face" pitchFamily="18" charset="0"/>
                        </a:rPr>
                        <a:t>3.42</a:t>
                      </a:r>
                      <a:endParaRPr lang="en-IN" sz="28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Baskerville Old Face" pitchFamily="18" charset="0"/>
                        </a:rPr>
                        <a:t>54.3</a:t>
                      </a:r>
                      <a:endParaRPr lang="en-IN" sz="28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  <a:tr h="487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Baskerville Old Face" pitchFamily="18" charset="0"/>
                        </a:rPr>
                        <a:t>Span-4</a:t>
                      </a:r>
                      <a:endParaRPr lang="en-IN" sz="28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Baskerville Old Face" pitchFamily="18" charset="0"/>
                        </a:rPr>
                        <a:t>3.40</a:t>
                      </a:r>
                      <a:endParaRPr lang="en-IN" sz="28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Baskerville Old Face" pitchFamily="18" charset="0"/>
                        </a:rPr>
                        <a:t>51.6</a:t>
                      </a:r>
                      <a:endParaRPr lang="en-IN" sz="2800" dirty="0">
                        <a:latin typeface="Baskerville Old Face" pitchFamily="18" charset="0"/>
                      </a:endParaRPr>
                    </a:p>
                  </a:txBody>
                  <a:tcPr marL="101600" marR="101600" marT="50800" marB="5080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79670" y="4810132"/>
          <a:ext cx="61436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  <a:gridCol w="30718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Pulse</a:t>
                      </a:r>
                      <a:r>
                        <a:rPr lang="en-IN" sz="2000" baseline="0" dirty="0" smtClean="0">
                          <a:latin typeface="Baskerville Old Face" pitchFamily="18" charset="0"/>
                        </a:rPr>
                        <a:t> Velocity Value (Km/sec)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Concrete Quality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baseline="0" dirty="0" smtClean="0">
                          <a:latin typeface="Baskerville Old Face" pitchFamily="18" charset="0"/>
                        </a:rPr>
                        <a:t> Above </a:t>
                      </a:r>
                      <a:r>
                        <a:rPr lang="en-IN" sz="2000" dirty="0" smtClean="0">
                          <a:latin typeface="Baskerville Old Face" pitchFamily="18" charset="0"/>
                        </a:rPr>
                        <a:t>4.5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Excellent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3.5-4.5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Good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3.0-3.5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Medium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Below 3.0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>
                          <a:latin typeface="Baskerville Old Face" pitchFamily="18" charset="0"/>
                        </a:rPr>
                        <a:t>Doubtful</a:t>
                      </a:r>
                      <a:endParaRPr lang="en-IN" sz="2000" dirty="0">
                        <a:latin typeface="Baskerville Old Fac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8003" y="677335"/>
            <a:ext cx="3857618" cy="560897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solidFill>
                  <a:schemeClr val="tx1"/>
                </a:solidFill>
                <a:latin typeface="Baskerville Old Face" pitchFamily="18" charset="0"/>
              </a:rPr>
              <a:t>Deflection Test</a:t>
            </a:r>
            <a:endParaRPr lang="en-IN" sz="24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8000" y="1608669"/>
            <a:ext cx="9313333" cy="5757333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endParaRPr lang="en-US" sz="2700" dirty="0" smtClean="0">
              <a:latin typeface="+mj-lt"/>
            </a:endParaRPr>
          </a:p>
          <a:p>
            <a:pPr>
              <a:buClrTx/>
            </a:pPr>
            <a:r>
              <a:rPr lang="en-US" sz="2700" dirty="0" smtClean="0">
                <a:latin typeface="+mj-lt"/>
              </a:rPr>
              <a:t> </a:t>
            </a:r>
            <a:endParaRPr lang="en-IN" sz="2700" dirty="0">
              <a:latin typeface="+mj-lt"/>
            </a:endParaRPr>
          </a:p>
        </p:txBody>
      </p:sp>
      <p:pic>
        <p:nvPicPr>
          <p:cNvPr id="8" name="Picture 7" descr="IMG_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282" y="4595818"/>
            <a:ext cx="3241136" cy="26801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294182" y="5238760"/>
            <a:ext cx="2624667" cy="7181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101597" tIns="50797" rIns="101597" bIns="50797" rtlCol="0">
            <a:spAutoFit/>
          </a:bodyPr>
          <a:lstStyle/>
          <a:p>
            <a:pPr algn="just"/>
            <a:r>
              <a:rPr lang="en-US" sz="2000" b="1" dirty="0" smtClean="0">
                <a:latin typeface="Baskerville Old Face" pitchFamily="18" charset="0"/>
              </a:rPr>
              <a:t>WAG 7 locomotive was used for load testing </a:t>
            </a:r>
          </a:p>
        </p:txBody>
      </p:sp>
      <p:pic>
        <p:nvPicPr>
          <p:cNvPr id="6" name="Picture 5" descr="IMG_0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092" y="1238232"/>
            <a:ext cx="4684092" cy="32147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IMG_0060.JPG"/>
          <p:cNvPicPr>
            <a:picLocks noChangeAspect="1"/>
          </p:cNvPicPr>
          <p:nvPr/>
        </p:nvPicPr>
        <p:blipFill>
          <a:blip r:embed="rId5" cstate="print"/>
          <a:srcRect l="12948" t="17073"/>
          <a:stretch>
            <a:fillRect/>
          </a:stretch>
        </p:blipFill>
        <p:spPr>
          <a:xfrm>
            <a:off x="4982845" y="1238232"/>
            <a:ext cx="5206569" cy="32147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008562" y="738166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latin typeface="Baskerville Old Face" pitchFamily="18" charset="0"/>
                <a:ea typeface="+mj-ea"/>
                <a:cs typeface="+mj-cs"/>
              </a:rPr>
              <a:t>Test For Natural Frequency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8686</TotalTime>
  <Words>1430</Words>
  <Application>Microsoft Office PowerPoint</Application>
  <PresentationFormat>Custom</PresentationFormat>
  <Paragraphs>368</Paragraphs>
  <Slides>40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Baskerville Old Face</vt:lpstr>
      <vt:lpstr>Bookman Old Style</vt:lpstr>
      <vt:lpstr>Calibri</vt:lpstr>
      <vt:lpstr>Constantia</vt:lpstr>
      <vt:lpstr>Times New Roman</vt:lpstr>
      <vt:lpstr>Wingdings</vt:lpstr>
      <vt:lpstr>Wingdings 2</vt:lpstr>
      <vt:lpstr>Flow</vt:lpstr>
      <vt:lpstr>Strengthening of damaged PSC bridge girders with Carbon Fibre Reinforced Polymer “CFRP” System </vt:lpstr>
      <vt:lpstr>  BRIDGE No. 114 (4X18.3m)  on Khan River</vt:lpstr>
      <vt:lpstr>Salient Features of Bridge No. 114 </vt:lpstr>
      <vt:lpstr>Defects identified and Action Taken</vt:lpstr>
      <vt:lpstr>Defect:-  Vertical Flexural Cracks </vt:lpstr>
      <vt:lpstr>Visible Cracks in Web of PSC girder</vt:lpstr>
      <vt:lpstr>Tests carried out before strengthening</vt:lpstr>
      <vt:lpstr>Results of NDT tests</vt:lpstr>
      <vt:lpstr>Deflection Test</vt:lpstr>
      <vt:lpstr>Method of Strengthening</vt:lpstr>
      <vt:lpstr>Repair of Corrosion related deterioration -Application of anticorrosive paint</vt:lpstr>
      <vt:lpstr>Application of Polymer modified mortar</vt:lpstr>
      <vt:lpstr>Injection in Cracks (Epoxy grouting)</vt:lpstr>
      <vt:lpstr>Surface Preparation</vt:lpstr>
      <vt:lpstr>Application of Putty ( Removing surface undulation)</vt:lpstr>
      <vt:lpstr> Application of Primer (Bonding Coat)</vt:lpstr>
      <vt:lpstr>PowerPoint Presentation</vt:lpstr>
      <vt:lpstr>PowerPoint Presentation</vt:lpstr>
      <vt:lpstr>Fixing of Hydraulic Jack and application of prestressing force </vt:lpstr>
      <vt:lpstr>PowerPoint Presentation</vt:lpstr>
      <vt:lpstr>Pre stressing of laminate</vt:lpstr>
      <vt:lpstr>Pre stressed carbon laminates in bottom of girder</vt:lpstr>
      <vt:lpstr>Carbon Fiber Wrapping </vt:lpstr>
      <vt:lpstr> Carbon Fiber Wrapping  (duly saturated with saturating resin)</vt:lpstr>
      <vt:lpstr>Strengthened PSC Girder</vt:lpstr>
      <vt:lpstr>Acceptance criteria</vt:lpstr>
      <vt:lpstr>Effectiveness of Strengthened deck Deflection of girders at mid point  for WAG-7 Loco</vt:lpstr>
      <vt:lpstr>Effectiveness of Strengthened deck Natural frequency of Girders (in Hertz)</vt:lpstr>
      <vt:lpstr>  Health Monitoring of Repaired Girders Deflection of repaired girders in mm with time</vt:lpstr>
      <vt:lpstr>Effectiveness of Strengthened deck</vt:lpstr>
      <vt:lpstr>Effectiveness of Strengthened deck</vt:lpstr>
      <vt:lpstr>Design Details (material properties)</vt:lpstr>
      <vt:lpstr>Material properties of CFRP system</vt:lpstr>
      <vt:lpstr>Design Consideration</vt:lpstr>
      <vt:lpstr>Probable Failure mode</vt:lpstr>
      <vt:lpstr>Flexural strength – Ultimate limit state</vt:lpstr>
      <vt:lpstr>Stresses in Service condition</vt:lpstr>
      <vt:lpstr>Advantages of prestressing laminates</vt:lpstr>
      <vt:lpstr>Conclusions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</dc:creator>
  <cp:lastModifiedBy>AVINASH KUMAR</cp:lastModifiedBy>
  <cp:revision>1058</cp:revision>
  <dcterms:created xsi:type="dcterms:W3CDTF">2004-05-06T09:28:21Z</dcterms:created>
  <dcterms:modified xsi:type="dcterms:W3CDTF">2017-01-11T20:04:32Z</dcterms:modified>
</cp:coreProperties>
</file>